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43891200" cy="32918400"/>
  <p:notesSz cx="7004050" cy="9290050"/>
  <p:defaultTextStyle>
    <a:defPPr>
      <a:defRPr lang="en-US"/>
    </a:defPPr>
    <a:lvl1pPr marL="0" algn="l" defTabSz="3291279" rtl="0" eaLnBrk="1" latinLnBrk="0" hangingPunct="1">
      <a:defRPr sz="6400" kern="1200">
        <a:solidFill>
          <a:schemeClr val="tx1"/>
        </a:solidFill>
        <a:latin typeface="+mn-lt"/>
        <a:ea typeface="+mn-ea"/>
        <a:cs typeface="+mn-cs"/>
      </a:defRPr>
    </a:lvl1pPr>
    <a:lvl2pPr marL="1645640" algn="l" defTabSz="3291279" rtl="0" eaLnBrk="1" latinLnBrk="0" hangingPunct="1">
      <a:defRPr sz="6400" kern="1200">
        <a:solidFill>
          <a:schemeClr val="tx1"/>
        </a:solidFill>
        <a:latin typeface="+mn-lt"/>
        <a:ea typeface="+mn-ea"/>
        <a:cs typeface="+mn-cs"/>
      </a:defRPr>
    </a:lvl2pPr>
    <a:lvl3pPr marL="3291279" algn="l" defTabSz="3291279" rtl="0" eaLnBrk="1" latinLnBrk="0" hangingPunct="1">
      <a:defRPr sz="6400" kern="1200">
        <a:solidFill>
          <a:schemeClr val="tx1"/>
        </a:solidFill>
        <a:latin typeface="+mn-lt"/>
        <a:ea typeface="+mn-ea"/>
        <a:cs typeface="+mn-cs"/>
      </a:defRPr>
    </a:lvl3pPr>
    <a:lvl4pPr marL="4936919" algn="l" defTabSz="3291279" rtl="0" eaLnBrk="1" latinLnBrk="0" hangingPunct="1">
      <a:defRPr sz="6400" kern="1200">
        <a:solidFill>
          <a:schemeClr val="tx1"/>
        </a:solidFill>
        <a:latin typeface="+mn-lt"/>
        <a:ea typeface="+mn-ea"/>
        <a:cs typeface="+mn-cs"/>
      </a:defRPr>
    </a:lvl4pPr>
    <a:lvl5pPr marL="6582559" algn="l" defTabSz="3291279" rtl="0" eaLnBrk="1" latinLnBrk="0" hangingPunct="1">
      <a:defRPr sz="6400" kern="1200">
        <a:solidFill>
          <a:schemeClr val="tx1"/>
        </a:solidFill>
        <a:latin typeface="+mn-lt"/>
        <a:ea typeface="+mn-ea"/>
        <a:cs typeface="+mn-cs"/>
      </a:defRPr>
    </a:lvl5pPr>
    <a:lvl6pPr marL="8228198" algn="l" defTabSz="3291279" rtl="0" eaLnBrk="1" latinLnBrk="0" hangingPunct="1">
      <a:defRPr sz="6400" kern="1200">
        <a:solidFill>
          <a:schemeClr val="tx1"/>
        </a:solidFill>
        <a:latin typeface="+mn-lt"/>
        <a:ea typeface="+mn-ea"/>
        <a:cs typeface="+mn-cs"/>
      </a:defRPr>
    </a:lvl6pPr>
    <a:lvl7pPr marL="9873837" algn="l" defTabSz="3291279" rtl="0" eaLnBrk="1" latinLnBrk="0" hangingPunct="1">
      <a:defRPr sz="6400" kern="1200">
        <a:solidFill>
          <a:schemeClr val="tx1"/>
        </a:solidFill>
        <a:latin typeface="+mn-lt"/>
        <a:ea typeface="+mn-ea"/>
        <a:cs typeface="+mn-cs"/>
      </a:defRPr>
    </a:lvl7pPr>
    <a:lvl8pPr marL="11519478" algn="l" defTabSz="3291279" rtl="0" eaLnBrk="1" latinLnBrk="0" hangingPunct="1">
      <a:defRPr sz="6400" kern="1200">
        <a:solidFill>
          <a:schemeClr val="tx1"/>
        </a:solidFill>
        <a:latin typeface="+mn-lt"/>
        <a:ea typeface="+mn-ea"/>
        <a:cs typeface="+mn-cs"/>
      </a:defRPr>
    </a:lvl8pPr>
    <a:lvl9pPr marL="13165118" algn="l" defTabSz="3291279" rtl="0" eaLnBrk="1" latinLnBrk="0" hangingPunct="1">
      <a:defRPr sz="6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60" autoAdjust="0"/>
    <p:restoredTop sz="94676" autoAdjust="0"/>
  </p:normalViewPr>
  <p:slideViewPr>
    <p:cSldViewPr>
      <p:cViewPr varScale="1">
        <p:scale>
          <a:sx n="14" d="100"/>
          <a:sy n="14" d="100"/>
        </p:scale>
        <p:origin x="1516" y="60"/>
      </p:cViewPr>
      <p:guideLst>
        <p:guide orient="horz" pos="10368"/>
        <p:guide pos="1382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1B8-4EAC-B014-91F6F0AAE0E3}"/>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1B8-4EAC-B014-91F6F0AAE0E3}"/>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61B8-4EAC-B014-91F6F0AAE0E3}"/>
            </c:ext>
          </c:extLst>
        </c:ser>
        <c:dLbls>
          <c:showLegendKey val="0"/>
          <c:showVal val="0"/>
          <c:showCatName val="0"/>
          <c:showSerName val="0"/>
          <c:showPercent val="0"/>
          <c:showBubbleSize val="0"/>
        </c:dLbls>
        <c:gapWidth val="150"/>
        <c:axId val="2122786688"/>
        <c:axId val="2130092784"/>
      </c:barChart>
      <c:catAx>
        <c:axId val="2122786688"/>
        <c:scaling>
          <c:orientation val="minMax"/>
        </c:scaling>
        <c:delete val="0"/>
        <c:axPos val="b"/>
        <c:numFmt formatCode="General" sourceLinked="0"/>
        <c:majorTickMark val="out"/>
        <c:minorTickMark val="none"/>
        <c:tickLblPos val="nextTo"/>
        <c:crossAx val="2130092784"/>
        <c:crosses val="autoZero"/>
        <c:auto val="1"/>
        <c:lblAlgn val="ctr"/>
        <c:lblOffset val="100"/>
        <c:noMultiLvlLbl val="0"/>
      </c:catAx>
      <c:valAx>
        <c:axId val="2130092784"/>
        <c:scaling>
          <c:orientation val="minMax"/>
        </c:scaling>
        <c:delete val="0"/>
        <c:axPos val="l"/>
        <c:majorGridlines/>
        <c:numFmt formatCode="General" sourceLinked="1"/>
        <c:majorTickMark val="out"/>
        <c:minorTickMark val="none"/>
        <c:tickLblPos val="nextTo"/>
        <c:crossAx val="212278668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4315968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6" name="Rectangle 15"/>
          <p:cNvSpPr/>
          <p:nvPr userDrawn="1"/>
        </p:nvSpPr>
        <p:spPr>
          <a:xfrm>
            <a:off x="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7" name="Rectangle 16"/>
          <p:cNvSpPr/>
          <p:nvPr userDrawn="1"/>
        </p:nvSpPr>
        <p:spPr>
          <a:xfrm>
            <a:off x="0" y="0"/>
            <a:ext cx="43891200" cy="411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8" name="Rectangle 17"/>
          <p:cNvSpPr/>
          <p:nvPr userDrawn="1"/>
        </p:nvSpPr>
        <p:spPr>
          <a:xfrm>
            <a:off x="0" y="28803600"/>
            <a:ext cx="43891200" cy="4114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1" name="Instructions"/>
          <p:cNvSpPr/>
          <p:nvPr userDrawn="1"/>
        </p:nvSpPr>
        <p:spPr>
          <a:xfrm>
            <a:off x="-105156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21" tIns="171421" rIns="171421" bIns="17142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This poster template is 36” high by 48” wide. It can be used to print a Tri-Fold poster with 12” wings.</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Placeholders</a:t>
            </a:r>
            <a:r>
              <a:rPr sz="7200" dirty="0">
                <a:solidFill>
                  <a:srgbClr val="7F7F7F"/>
                </a:solidFill>
                <a:latin typeface="Calibri" pitchFamily="34" charset="0"/>
                <a:cs typeface="Calibri" panose="020F0502020204030204" pitchFamily="34" charset="0"/>
              </a:rPr>
              <a:t>:</a:t>
            </a:r>
          </a:p>
          <a:p>
            <a:pPr lvl="0">
              <a:spcBef>
                <a:spcPts val="0"/>
              </a:spcBef>
              <a:spcAft>
                <a:spcPts val="1800"/>
              </a:spcAft>
            </a:pPr>
            <a:r>
              <a:rPr sz="4900" dirty="0">
                <a:solidFill>
                  <a:srgbClr val="7F7F7F"/>
                </a:solidFill>
                <a:latin typeface="Calibri" pitchFamily="34" charset="0"/>
                <a:cs typeface="Calibri" panose="020F0502020204030204" pitchFamily="34" charset="0"/>
              </a:rPr>
              <a:t>The </a:t>
            </a:r>
            <a:r>
              <a:rPr lang="en-US" sz="4900" dirty="0">
                <a:solidFill>
                  <a:srgbClr val="7F7F7F"/>
                </a:solidFill>
                <a:latin typeface="Calibri" pitchFamily="34" charset="0"/>
                <a:cs typeface="Calibri" panose="020F0502020204030204" pitchFamily="34" charset="0"/>
              </a:rPr>
              <a:t>various elements included</a:t>
            </a:r>
            <a:r>
              <a:rPr sz="4900" dirty="0">
                <a:solidFill>
                  <a:srgbClr val="7F7F7F"/>
                </a:solidFill>
                <a:latin typeface="Calibri" pitchFamily="34" charset="0"/>
                <a:cs typeface="Calibri" panose="020F0502020204030204" pitchFamily="34" charset="0"/>
              </a:rPr>
              <a:t> in this </a:t>
            </a:r>
            <a:r>
              <a:rPr lang="en-US" sz="4900" dirty="0">
                <a:solidFill>
                  <a:srgbClr val="7F7F7F"/>
                </a:solidFill>
                <a:latin typeface="Calibri" pitchFamily="34" charset="0"/>
                <a:cs typeface="Calibri" panose="020F0502020204030204" pitchFamily="34" charset="0"/>
              </a:rPr>
              <a:t>poster are ones</a:t>
            </a:r>
            <a:r>
              <a:rPr lang="en-US" sz="4900" baseline="0" dirty="0">
                <a:solidFill>
                  <a:srgbClr val="7F7F7F"/>
                </a:solidFill>
                <a:latin typeface="Calibri" pitchFamily="34" charset="0"/>
                <a:cs typeface="Calibri" panose="020F0502020204030204" pitchFamily="34" charset="0"/>
              </a:rPr>
              <a:t> we often see in medical, research, and scientific posters.</a:t>
            </a:r>
            <a:r>
              <a:rPr sz="4900" dirty="0">
                <a:solidFill>
                  <a:srgbClr val="7F7F7F"/>
                </a:solidFill>
                <a:latin typeface="Calibri" pitchFamily="34" charset="0"/>
                <a:cs typeface="Calibri" panose="020F0502020204030204" pitchFamily="34" charset="0"/>
              </a:rPr>
              <a:t> </a:t>
            </a:r>
            <a:r>
              <a:rPr lang="en-US" sz="4900" dirty="0">
                <a:solidFill>
                  <a:srgbClr val="7F7F7F"/>
                </a:solidFill>
                <a:latin typeface="Calibri" pitchFamily="34" charset="0"/>
                <a:cs typeface="Calibri" panose="020F0502020204030204" pitchFamily="34" charset="0"/>
              </a:rPr>
              <a:t>Feel</a:t>
            </a:r>
            <a:r>
              <a:rPr lang="en-US" sz="49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Image</a:t>
            </a:r>
            <a:r>
              <a:rPr lang="en-US" sz="7200" baseline="0" dirty="0">
                <a:solidFill>
                  <a:srgbClr val="7F7F7F"/>
                </a:solidFill>
                <a:latin typeface="Calibri" pitchFamily="34" charset="0"/>
                <a:cs typeface="Calibri" panose="020F0502020204030204" pitchFamily="34" charset="0"/>
              </a:rPr>
              <a:t> Quality</a:t>
            </a:r>
            <a:r>
              <a:rPr lang="en-US" sz="7200" dirty="0">
                <a:solidFill>
                  <a:srgbClr val="7F7F7F"/>
                </a:solidFill>
                <a:latin typeface="Calibri" pitchFamily="34" charset="0"/>
                <a:cs typeface="Calibri" panose="020F0502020204030204" pitchFamily="34" charset="0"/>
              </a:rPr>
              <a:t>:</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You can place digital photos or logo art in your poster file by selecting the </a:t>
            </a:r>
            <a:r>
              <a:rPr lang="en-US" sz="4900" b="1" dirty="0">
                <a:solidFill>
                  <a:srgbClr val="7F7F7F"/>
                </a:solidFill>
                <a:latin typeface="Calibri" pitchFamily="34" charset="0"/>
                <a:cs typeface="Calibri" panose="020F0502020204030204" pitchFamily="34" charset="0"/>
              </a:rPr>
              <a:t>Insert, Picture</a:t>
            </a:r>
            <a:r>
              <a:rPr lang="en-US" sz="49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0" b="1" dirty="0">
                <a:solidFill>
                  <a:srgbClr val="7F7F7F"/>
                </a:solidFill>
                <a:latin typeface="Calibri" pitchFamily="34" charset="0"/>
                <a:cs typeface="Calibri" panose="020F0502020204030204" pitchFamily="34" charset="0"/>
              </a:rPr>
              <a:t>150-200 pixels per inch in their final printed size</a:t>
            </a:r>
            <a:r>
              <a:rPr lang="en-US" sz="4900" dirty="0">
                <a:solidFill>
                  <a:srgbClr val="7F7F7F"/>
                </a:solidFill>
                <a:latin typeface="Calibri" pitchFamily="34" charset="0"/>
                <a:cs typeface="Calibri" panose="020F0502020204030204" pitchFamily="34" charset="0"/>
              </a:rPr>
              <a:t>. For instance, a 1600 x 1200 pixel</a:t>
            </a:r>
            <a:r>
              <a:rPr lang="en-US" sz="4900" baseline="0" dirty="0">
                <a:solidFill>
                  <a:srgbClr val="7F7F7F"/>
                </a:solidFill>
                <a:latin typeface="Calibri" pitchFamily="34" charset="0"/>
                <a:cs typeface="Calibri" panose="020F0502020204030204" pitchFamily="34" charset="0"/>
              </a:rPr>
              <a:t> photo will usually look fine up to </a:t>
            </a:r>
            <a:r>
              <a:rPr lang="en-US" sz="4900" dirty="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br>
              <a:rPr lang="en-US" sz="3600" dirty="0">
                <a:solidFill>
                  <a:srgbClr val="7F7F7F"/>
                </a:solidFill>
                <a:latin typeface="Calibri" pitchFamily="34" charset="0"/>
                <a:cs typeface="Calibri" panose="020F0502020204030204" pitchFamily="34" charset="0"/>
              </a:rPr>
            </a:br>
            <a:r>
              <a:rPr lang="en-US" sz="3600" dirty="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44805600" y="0"/>
            <a:ext cx="9601200" cy="329184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Change</a:t>
              </a:r>
              <a:r>
                <a:rPr lang="en-US" sz="7200" baseline="0" dirty="0">
                  <a:solidFill>
                    <a:schemeClr val="bg1">
                      <a:lumMod val="50000"/>
                    </a:schemeClr>
                  </a:solidFill>
                  <a:latin typeface="Calibri" pitchFamily="34" charset="0"/>
                  <a:cs typeface="Calibri" panose="020F0502020204030204" pitchFamily="34" charset="0"/>
                </a:rPr>
                <a:t> Color Theme</a:t>
              </a:r>
              <a:r>
                <a:rPr lang="en-US" sz="7200" dirty="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To change the color theme, select the </a:t>
              </a:r>
              <a:r>
                <a:rPr lang="en-US" sz="4900" b="1" baseline="0" dirty="0">
                  <a:solidFill>
                    <a:schemeClr val="bg1">
                      <a:lumMod val="50000"/>
                    </a:schemeClr>
                  </a:solidFill>
                  <a:latin typeface="Calibri" pitchFamily="34" charset="0"/>
                  <a:cs typeface="Calibri" panose="020F0502020204030204" pitchFamily="34" charset="0"/>
                </a:rPr>
                <a:t>Design</a:t>
              </a:r>
              <a:r>
                <a:rPr lang="en-US" sz="4900" baseline="0" dirty="0">
                  <a:solidFill>
                    <a:schemeClr val="bg1">
                      <a:lumMod val="50000"/>
                    </a:schemeClr>
                  </a:solidFill>
                  <a:latin typeface="Calibri" pitchFamily="34" charset="0"/>
                  <a:cs typeface="Calibri" panose="020F0502020204030204" pitchFamily="34" charset="0"/>
                </a:rPr>
                <a:t> tab, then select the </a:t>
              </a:r>
              <a:r>
                <a:rPr lang="en-US" sz="4900" b="1" baseline="0" dirty="0">
                  <a:solidFill>
                    <a:schemeClr val="bg1">
                      <a:lumMod val="50000"/>
                    </a:schemeClr>
                  </a:solidFill>
                  <a:latin typeface="Calibri" pitchFamily="34" charset="0"/>
                  <a:cs typeface="Calibri" panose="020F0502020204030204" pitchFamily="34" charset="0"/>
                </a:rPr>
                <a:t>Colors</a:t>
              </a:r>
              <a:r>
                <a:rPr lang="en-US" sz="49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Once your poster file is ready, visit</a:t>
              </a:r>
              <a:r>
                <a:rPr lang="en-US" sz="4900" baseline="0" dirty="0">
                  <a:solidFill>
                    <a:schemeClr val="bg1">
                      <a:lumMod val="50000"/>
                    </a:schemeClr>
                  </a:solidFill>
                  <a:latin typeface="Calibri" pitchFamily="34" charset="0"/>
                  <a:cs typeface="Calibri" panose="020F0502020204030204" pitchFamily="34" charset="0"/>
                </a:rPr>
                <a:t> </a:t>
              </a:r>
              <a:r>
                <a:rPr lang="en-US" sz="4900" b="1" baseline="0" dirty="0">
                  <a:solidFill>
                    <a:schemeClr val="bg1">
                      <a:lumMod val="50000"/>
                    </a:schemeClr>
                  </a:solidFill>
                  <a:latin typeface="Calibri" pitchFamily="34" charset="0"/>
                  <a:cs typeface="Calibri" panose="020F0502020204030204" pitchFamily="34" charset="0"/>
                </a:rPr>
                <a:t>www.genigraphics.com</a:t>
              </a:r>
              <a:r>
                <a:rPr lang="en-US" sz="49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0" baseline="0" dirty="0">
                  <a:solidFill>
                    <a:schemeClr val="bg1">
                      <a:lumMod val="50000"/>
                    </a:schemeClr>
                  </a:solidFill>
                  <a:latin typeface="Calibri" pitchFamily="34" charset="0"/>
                  <a:cs typeface="Calibri" panose="020F0502020204030204" pitchFamily="34" charset="0"/>
                </a:rPr>
                <a:t>US and Canada:  1-800-790-4001</a:t>
              </a:r>
              <a:br>
                <a:rPr lang="en-US" sz="4900" baseline="0" dirty="0">
                  <a:solidFill>
                    <a:schemeClr val="bg1">
                      <a:lumMod val="50000"/>
                    </a:schemeClr>
                  </a:solidFill>
                  <a:latin typeface="Calibri" pitchFamily="34" charset="0"/>
                  <a:cs typeface="Calibri" panose="020F0502020204030204" pitchFamily="34" charset="0"/>
                </a:rPr>
              </a:br>
              <a:r>
                <a:rPr lang="en-US" sz="49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3600" dirty="0">
                  <a:solidFill>
                    <a:schemeClr val="bg1">
                      <a:lumMod val="50000"/>
                    </a:schemeClr>
                  </a:solidFill>
                  <a:latin typeface="Calibri" pitchFamily="34" charset="0"/>
                  <a:cs typeface="Calibri" panose="020F0502020204030204" pitchFamily="34" charset="0"/>
                </a:rPr>
              </a:br>
              <a:r>
                <a:rPr lang="en-US" sz="36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grpSp>
        <p:nvGrpSpPr>
          <p:cNvPr id="8" name="Group 7"/>
          <p:cNvGrpSpPr/>
          <p:nvPr userDrawn="1"/>
        </p:nvGrpSpPr>
        <p:grpSpPr>
          <a:xfrm>
            <a:off x="7033287" y="-1257300"/>
            <a:ext cx="29923713" cy="35653980"/>
            <a:chOff x="7033287" y="-1257300"/>
            <a:chExt cx="29923713" cy="35653980"/>
          </a:xfrm>
        </p:grpSpPr>
        <p:sp>
          <p:nvSpPr>
            <p:cNvPr id="2" name="TextBox 1"/>
            <p:cNvSpPr txBox="1"/>
            <p:nvPr userDrawn="1"/>
          </p:nvSpPr>
          <p:spPr>
            <a:xfrm>
              <a:off x="7033287" y="-1247269"/>
              <a:ext cx="3634713" cy="1077218"/>
            </a:xfrm>
            <a:prstGeom prst="rect">
              <a:avLst/>
            </a:prstGeom>
            <a:noFill/>
          </p:spPr>
          <p:txBody>
            <a:bodyPr wrap="none" rtlCol="0">
              <a:spAutoFit/>
            </a:bodyPr>
            <a:lstStyle/>
            <a:p>
              <a:r>
                <a:rPr lang="en-US" dirty="0">
                  <a:solidFill>
                    <a:srgbClr val="7F7F7F"/>
                  </a:solidFill>
                </a:rPr>
                <a:t>Folds here</a:t>
              </a:r>
            </a:p>
          </p:txBody>
        </p:sp>
        <p:cxnSp>
          <p:nvCxnSpPr>
            <p:cNvPr id="4" name="Straight Arrow Connector 3"/>
            <p:cNvCxnSpPr/>
            <p:nvPr userDrawn="1"/>
          </p:nvCxnSpPr>
          <p:spPr>
            <a:xfrm>
              <a:off x="10972800" y="-1257300"/>
              <a:ext cx="0" cy="1097280"/>
            </a:xfrm>
            <a:prstGeom prst="straightConnector1">
              <a:avLst/>
            </a:prstGeom>
            <a:ln w="63500">
              <a:solidFill>
                <a:srgbClr val="7F7F7F"/>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userDrawn="1"/>
          </p:nvSpPr>
          <p:spPr>
            <a:xfrm>
              <a:off x="33322287" y="-1247269"/>
              <a:ext cx="3634713" cy="1077218"/>
            </a:xfrm>
            <a:prstGeom prst="rect">
              <a:avLst/>
            </a:prstGeom>
            <a:noFill/>
          </p:spPr>
          <p:txBody>
            <a:bodyPr wrap="none" rtlCol="0">
              <a:spAutoFit/>
            </a:bodyPr>
            <a:lstStyle/>
            <a:p>
              <a:r>
                <a:rPr lang="en-US" dirty="0">
                  <a:solidFill>
                    <a:srgbClr val="7F7F7F"/>
                  </a:solidFill>
                </a:rPr>
                <a:t>Folds here</a:t>
              </a:r>
            </a:p>
          </p:txBody>
        </p:sp>
        <p:cxnSp>
          <p:nvCxnSpPr>
            <p:cNvPr id="20" name="Straight Arrow Connector 19"/>
            <p:cNvCxnSpPr/>
            <p:nvPr userDrawn="1"/>
          </p:nvCxnSpPr>
          <p:spPr>
            <a:xfrm>
              <a:off x="32918400" y="-1257300"/>
              <a:ext cx="0" cy="1097280"/>
            </a:xfrm>
            <a:prstGeom prst="straightConnector1">
              <a:avLst/>
            </a:prstGeom>
            <a:ln w="63500">
              <a:solidFill>
                <a:srgbClr val="7F7F7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userDrawn="1"/>
          </p:nvSpPr>
          <p:spPr>
            <a:xfrm>
              <a:off x="7033287" y="33309431"/>
              <a:ext cx="3634713" cy="1077218"/>
            </a:xfrm>
            <a:prstGeom prst="rect">
              <a:avLst/>
            </a:prstGeom>
            <a:noFill/>
          </p:spPr>
          <p:txBody>
            <a:bodyPr wrap="none" rtlCol="0">
              <a:spAutoFit/>
            </a:bodyPr>
            <a:lstStyle/>
            <a:p>
              <a:r>
                <a:rPr lang="en-US" dirty="0">
                  <a:solidFill>
                    <a:srgbClr val="7F7F7F"/>
                  </a:solidFill>
                </a:rPr>
                <a:t>Folds here</a:t>
              </a:r>
            </a:p>
          </p:txBody>
        </p:sp>
        <p:cxnSp>
          <p:nvCxnSpPr>
            <p:cNvPr id="22" name="Straight Arrow Connector 21"/>
            <p:cNvCxnSpPr/>
            <p:nvPr userDrawn="1"/>
          </p:nvCxnSpPr>
          <p:spPr>
            <a:xfrm>
              <a:off x="10972800" y="33299400"/>
              <a:ext cx="0" cy="1097280"/>
            </a:xfrm>
            <a:prstGeom prst="straightConnector1">
              <a:avLst/>
            </a:prstGeom>
            <a:ln w="63500">
              <a:solidFill>
                <a:srgbClr val="7F7F7F"/>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33322287" y="33309431"/>
              <a:ext cx="3634713" cy="1077218"/>
            </a:xfrm>
            <a:prstGeom prst="rect">
              <a:avLst/>
            </a:prstGeom>
            <a:noFill/>
          </p:spPr>
          <p:txBody>
            <a:bodyPr wrap="none" rtlCol="0">
              <a:spAutoFit/>
            </a:bodyPr>
            <a:lstStyle/>
            <a:p>
              <a:r>
                <a:rPr lang="en-US" dirty="0">
                  <a:solidFill>
                    <a:srgbClr val="7F7F7F"/>
                  </a:solidFill>
                </a:rPr>
                <a:t>Folds here</a:t>
              </a:r>
            </a:p>
          </p:txBody>
        </p:sp>
        <p:cxnSp>
          <p:nvCxnSpPr>
            <p:cNvPr id="24" name="Straight Arrow Connector 23"/>
            <p:cNvCxnSpPr/>
            <p:nvPr userDrawn="1"/>
          </p:nvCxnSpPr>
          <p:spPr>
            <a:xfrm>
              <a:off x="32918400" y="33299400"/>
              <a:ext cx="0" cy="1097280"/>
            </a:xfrm>
            <a:prstGeom prst="straightConnector1">
              <a:avLst/>
            </a:prstGeom>
            <a:ln w="63500">
              <a:solidFill>
                <a:srgbClr val="7F7F7F"/>
              </a:solidFill>
              <a:headEnd type="arrow"/>
              <a:tailEnd type="none"/>
            </a:ln>
          </p:spPr>
          <p:style>
            <a:lnRef idx="1">
              <a:schemeClr val="accent1"/>
            </a:lnRef>
            <a:fillRef idx="0">
              <a:schemeClr val="accent1"/>
            </a:fillRef>
            <a:effectRef idx="0">
              <a:schemeClr val="accent1"/>
            </a:effectRef>
            <a:fontRef idx="minor">
              <a:schemeClr val="tx1"/>
            </a:fontRef>
          </p:style>
        </p:cxnSp>
      </p:gr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404800" y="32613600"/>
            <a:ext cx="5297435" cy="185928"/>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3/31/2018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329128" tIns="164564" rIns="329128" bIns="164564" rtlCol="0" anchor="ctr">
            <a:normAutofit/>
          </a:bodyPr>
          <a:lstStyle/>
          <a:p>
            <a:r>
              <a:rPr lang="en-US" dirty="0"/>
              <a:t>Click to edit Master title style</a:t>
            </a:r>
          </a:p>
        </p:txBody>
      </p:sp>
      <p:sp>
        <p:nvSpPr>
          <p:cNvPr id="3" name="Text Placeholder 2"/>
          <p:cNvSpPr>
            <a:spLocks noGrp="1"/>
          </p:cNvSpPr>
          <p:nvPr>
            <p:ph type="body" idx="1"/>
          </p:nvPr>
        </p:nvSpPr>
        <p:spPr>
          <a:xfrm>
            <a:off x="2194560" y="7680963"/>
            <a:ext cx="39502080" cy="21724623"/>
          </a:xfrm>
          <a:prstGeom prst="rect">
            <a:avLst/>
          </a:prstGeom>
        </p:spPr>
        <p:txBody>
          <a:bodyPr vert="horz" lIns="329128" tIns="164564" rIns="329128" bIns="164564"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194560" y="30510483"/>
            <a:ext cx="10241280" cy="1752600"/>
          </a:xfrm>
          <a:prstGeom prst="rect">
            <a:avLst/>
          </a:prstGeom>
        </p:spPr>
        <p:txBody>
          <a:bodyPr vert="horz" lIns="329128" tIns="164564" rIns="329128" bIns="164564" rtlCol="0" anchor="ctr"/>
          <a:lstStyle>
            <a:lvl1pPr algn="l">
              <a:defRPr sz="4400">
                <a:solidFill>
                  <a:schemeClr val="tx1">
                    <a:tint val="75000"/>
                  </a:schemeClr>
                </a:solidFill>
              </a:defRPr>
            </a:lvl1pPr>
          </a:lstStyle>
          <a:p>
            <a:fld id="{985D6BDF-9D0E-4E2B-85B8-D8F4790360C9}" type="datetimeFigureOut">
              <a:rPr lang="en-US" smtClean="0"/>
              <a:t>3/31/2018</a:t>
            </a:fld>
            <a:endParaRPr lang="en-US" dirty="0"/>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329128" tIns="164564" rIns="329128" bIns="164564" rtlCol="0" anchor="ctr"/>
          <a:lstStyle>
            <a:lvl1pPr algn="ctr">
              <a:defRPr sz="4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329128" tIns="164564" rIns="329128" bIns="164564" rtlCol="0" anchor="ctr"/>
          <a:lstStyle>
            <a:lvl1pPr algn="r">
              <a:defRPr sz="44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3291279" rtl="0" eaLnBrk="1" latinLnBrk="0" hangingPunct="1">
        <a:spcBef>
          <a:spcPct val="0"/>
        </a:spcBef>
        <a:buNone/>
        <a:defRPr sz="6000" kern="1200">
          <a:solidFill>
            <a:schemeClr val="tx1"/>
          </a:solidFill>
          <a:latin typeface="+mj-lt"/>
          <a:ea typeface="+mj-ea"/>
          <a:cs typeface="+mj-cs"/>
        </a:defRPr>
      </a:lvl1pPr>
    </p:titleStyle>
    <p:bodyStyle>
      <a:lvl1pPr marL="342842"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1pPr>
      <a:lvl2pPr marL="685683"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2pPr>
      <a:lvl3pPr marL="1028525"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371366"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1714209"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9051018"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6pPr>
      <a:lvl7pPr marL="10696658"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7pPr>
      <a:lvl8pPr marL="12342297"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8pPr>
      <a:lvl9pPr marL="13987936"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9pPr>
    </p:bodyStyle>
    <p:otherStyle>
      <a:defPPr>
        <a:defRPr lang="en-US"/>
      </a:defPPr>
      <a:lvl1pPr marL="0" algn="l" defTabSz="3291279" rtl="0" eaLnBrk="1" latinLnBrk="0" hangingPunct="1">
        <a:defRPr sz="6400" kern="1200">
          <a:solidFill>
            <a:schemeClr val="tx1"/>
          </a:solidFill>
          <a:latin typeface="+mn-lt"/>
          <a:ea typeface="+mn-ea"/>
          <a:cs typeface="+mn-cs"/>
        </a:defRPr>
      </a:lvl1pPr>
      <a:lvl2pPr marL="1645640" algn="l" defTabSz="3291279" rtl="0" eaLnBrk="1" latinLnBrk="0" hangingPunct="1">
        <a:defRPr sz="6400" kern="1200">
          <a:solidFill>
            <a:schemeClr val="tx1"/>
          </a:solidFill>
          <a:latin typeface="+mn-lt"/>
          <a:ea typeface="+mn-ea"/>
          <a:cs typeface="+mn-cs"/>
        </a:defRPr>
      </a:lvl2pPr>
      <a:lvl3pPr marL="3291279" algn="l" defTabSz="3291279" rtl="0" eaLnBrk="1" latinLnBrk="0" hangingPunct="1">
        <a:defRPr sz="6400" kern="1200">
          <a:solidFill>
            <a:schemeClr val="tx1"/>
          </a:solidFill>
          <a:latin typeface="+mn-lt"/>
          <a:ea typeface="+mn-ea"/>
          <a:cs typeface="+mn-cs"/>
        </a:defRPr>
      </a:lvl3pPr>
      <a:lvl4pPr marL="4936919" algn="l" defTabSz="3291279" rtl="0" eaLnBrk="1" latinLnBrk="0" hangingPunct="1">
        <a:defRPr sz="6400" kern="1200">
          <a:solidFill>
            <a:schemeClr val="tx1"/>
          </a:solidFill>
          <a:latin typeface="+mn-lt"/>
          <a:ea typeface="+mn-ea"/>
          <a:cs typeface="+mn-cs"/>
        </a:defRPr>
      </a:lvl4pPr>
      <a:lvl5pPr marL="6582559" algn="l" defTabSz="3291279" rtl="0" eaLnBrk="1" latinLnBrk="0" hangingPunct="1">
        <a:defRPr sz="6400" kern="1200">
          <a:solidFill>
            <a:schemeClr val="tx1"/>
          </a:solidFill>
          <a:latin typeface="+mn-lt"/>
          <a:ea typeface="+mn-ea"/>
          <a:cs typeface="+mn-cs"/>
        </a:defRPr>
      </a:lvl5pPr>
      <a:lvl6pPr marL="8228198" algn="l" defTabSz="3291279" rtl="0" eaLnBrk="1" latinLnBrk="0" hangingPunct="1">
        <a:defRPr sz="6400" kern="1200">
          <a:solidFill>
            <a:schemeClr val="tx1"/>
          </a:solidFill>
          <a:latin typeface="+mn-lt"/>
          <a:ea typeface="+mn-ea"/>
          <a:cs typeface="+mn-cs"/>
        </a:defRPr>
      </a:lvl6pPr>
      <a:lvl7pPr marL="9873837" algn="l" defTabSz="3291279" rtl="0" eaLnBrk="1" latinLnBrk="0" hangingPunct="1">
        <a:defRPr sz="6400" kern="1200">
          <a:solidFill>
            <a:schemeClr val="tx1"/>
          </a:solidFill>
          <a:latin typeface="+mn-lt"/>
          <a:ea typeface="+mn-ea"/>
          <a:cs typeface="+mn-cs"/>
        </a:defRPr>
      </a:lvl7pPr>
      <a:lvl8pPr marL="11519478" algn="l" defTabSz="3291279" rtl="0" eaLnBrk="1" latinLnBrk="0" hangingPunct="1">
        <a:defRPr sz="6400" kern="1200">
          <a:solidFill>
            <a:schemeClr val="tx1"/>
          </a:solidFill>
          <a:latin typeface="+mn-lt"/>
          <a:ea typeface="+mn-ea"/>
          <a:cs typeface="+mn-cs"/>
        </a:defRPr>
      </a:lvl8pPr>
      <a:lvl9pPr marL="13165118" algn="l" defTabSz="3291279" rtl="0" eaLnBrk="1" latinLnBrk="0" hangingPunct="1">
        <a:defRPr sz="6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a:extLst>
              <a:ext uri="{FF2B5EF4-FFF2-40B4-BE49-F238E27FC236}">
                <a16:creationId xmlns:a16="http://schemas.microsoft.com/office/drawing/2014/main" id="{D24AD004-8C1B-4A14-A624-C9544E0454FA}"/>
              </a:ext>
            </a:extLst>
          </p:cNvPr>
          <p:cNvSpPr txBox="1">
            <a:spLocks noChangeArrowheads="1"/>
          </p:cNvSpPr>
          <p:nvPr/>
        </p:nvSpPr>
        <p:spPr bwMode="auto">
          <a:xfrm>
            <a:off x="10972800" y="0"/>
            <a:ext cx="21945600" cy="2651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91440" rIns="137137" bIns="91440" anchor="ctr" anchorCtr="0">
            <a:norm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b="1" dirty="0" err="1">
                <a:latin typeface="+mn-lt"/>
              </a:rPr>
              <a:t>Tựa</a:t>
            </a:r>
            <a:r>
              <a:rPr lang="en-US" sz="7200" b="1" dirty="0">
                <a:latin typeface="+mn-lt"/>
              </a:rPr>
              <a:t> </a:t>
            </a:r>
            <a:r>
              <a:rPr lang="en-US" sz="7200" b="1" dirty="0" err="1">
                <a:latin typeface="+mn-lt"/>
              </a:rPr>
              <a:t>đề</a:t>
            </a:r>
            <a:r>
              <a:rPr lang="en-US" sz="7200" b="1" dirty="0">
                <a:latin typeface="+mn-lt"/>
              </a:rPr>
              <a:t> </a:t>
            </a:r>
            <a:r>
              <a:rPr lang="en-US" sz="7200" b="1" dirty="0" err="1">
                <a:latin typeface="+mn-lt"/>
              </a:rPr>
              <a:t>bài</a:t>
            </a:r>
            <a:r>
              <a:rPr lang="en-US" sz="7200" b="1" dirty="0">
                <a:latin typeface="+mn-lt"/>
              </a:rPr>
              <a:t> </a:t>
            </a:r>
            <a:r>
              <a:rPr lang="en-US" sz="7200" b="1" dirty="0" err="1">
                <a:latin typeface="+mn-lt"/>
              </a:rPr>
              <a:t>viết</a:t>
            </a:r>
            <a:endParaRPr lang="en-US" sz="7200" b="1" dirty="0">
              <a:latin typeface="+mn-lt"/>
            </a:endParaRPr>
          </a:p>
        </p:txBody>
      </p:sp>
      <p:sp>
        <p:nvSpPr>
          <p:cNvPr id="5" name="Text Box 123">
            <a:extLst>
              <a:ext uri="{FF2B5EF4-FFF2-40B4-BE49-F238E27FC236}">
                <a16:creationId xmlns:a16="http://schemas.microsoft.com/office/drawing/2014/main" id="{47ACED02-0ECC-4B87-AFA6-AB48BA69CA90}"/>
              </a:ext>
            </a:extLst>
          </p:cNvPr>
          <p:cNvSpPr txBox="1">
            <a:spLocks noChangeArrowheads="1"/>
          </p:cNvSpPr>
          <p:nvPr/>
        </p:nvSpPr>
        <p:spPr bwMode="auto">
          <a:xfrm>
            <a:off x="10972800" y="2377440"/>
            <a:ext cx="219456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91440" rIns="137137" bIns="91440" anchor="ctr" anchorCtr="0">
            <a:norm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000" dirty="0">
                <a:latin typeface="+mn-lt"/>
              </a:rPr>
              <a:t>John Smith, MD</a:t>
            </a:r>
            <a:r>
              <a:rPr lang="en-US" sz="4000" baseline="30000" dirty="0">
                <a:latin typeface="+mn-lt"/>
              </a:rPr>
              <a:t>1</a:t>
            </a:r>
            <a:r>
              <a:rPr lang="en-US" sz="4000" dirty="0">
                <a:latin typeface="+mn-lt"/>
              </a:rPr>
              <a:t>; Jane Doe, PhD</a:t>
            </a:r>
            <a:r>
              <a:rPr lang="en-US" sz="4000" baseline="30000" dirty="0">
                <a:latin typeface="+mn-lt"/>
              </a:rPr>
              <a:t>2</a:t>
            </a:r>
            <a:r>
              <a:rPr lang="en-US" sz="4000" dirty="0">
                <a:latin typeface="+mn-lt"/>
              </a:rPr>
              <a:t>; Frederick Jones, MD, PhD</a:t>
            </a:r>
            <a:r>
              <a:rPr lang="en-US" sz="4000" baseline="30000" dirty="0">
                <a:latin typeface="+mn-lt"/>
              </a:rPr>
              <a:t>1,2</a:t>
            </a:r>
          </a:p>
          <a:p>
            <a:pPr algn="ctr" eaLnBrk="1" hangingPunct="1"/>
            <a:r>
              <a:rPr lang="en-US" sz="4000" baseline="30000" dirty="0">
                <a:latin typeface="+mn-lt"/>
              </a:rPr>
              <a:t>1</a:t>
            </a:r>
            <a:r>
              <a:rPr lang="en-US" sz="4000" dirty="0">
                <a:latin typeface="+mn-lt"/>
              </a:rPr>
              <a:t>University of Affiliation, </a:t>
            </a:r>
            <a:r>
              <a:rPr lang="en-US" sz="4000" baseline="30000" dirty="0">
                <a:latin typeface="+mn-lt"/>
              </a:rPr>
              <a:t>2</a:t>
            </a:r>
            <a:r>
              <a:rPr lang="en-US" sz="4000" dirty="0">
                <a:latin typeface="+mn-lt"/>
              </a:rPr>
              <a:t>Medical Center of Affiliation</a:t>
            </a:r>
          </a:p>
        </p:txBody>
      </p:sp>
      <p:sp>
        <p:nvSpPr>
          <p:cNvPr id="6" name="TextBox 5">
            <a:extLst>
              <a:ext uri="{FF2B5EF4-FFF2-40B4-BE49-F238E27FC236}">
                <a16:creationId xmlns:a16="http://schemas.microsoft.com/office/drawing/2014/main" id="{144D5E50-786D-4851-8FFF-FB99EB723474}"/>
              </a:ext>
            </a:extLst>
          </p:cNvPr>
          <p:cNvSpPr txBox="1"/>
          <p:nvPr/>
        </p:nvSpPr>
        <p:spPr>
          <a:xfrm>
            <a:off x="1463039" y="30038039"/>
            <a:ext cx="9144000" cy="2223674"/>
          </a:xfrm>
          <a:prstGeom prst="rect">
            <a:avLst/>
          </a:prstGeom>
          <a:noFill/>
        </p:spPr>
        <p:txBody>
          <a:bodyPr wrap="square" lIns="91440" tIns="91440" rIns="91440" bIns="91440" rtlCol="0">
            <a:normAutofit lnSpcReduction="10000"/>
          </a:bodyPr>
          <a:lstStyle/>
          <a:p>
            <a:pPr algn="ctr"/>
            <a:r>
              <a:rPr lang="en-US" sz="2800" dirty="0"/>
              <a:t>&lt;your name&gt;</a:t>
            </a:r>
          </a:p>
          <a:p>
            <a:pPr algn="ctr"/>
            <a:r>
              <a:rPr lang="en-US" sz="2800" dirty="0"/>
              <a:t>&lt;your organization&gt;</a:t>
            </a:r>
          </a:p>
          <a:p>
            <a:pPr algn="ctr"/>
            <a:r>
              <a:rPr lang="en-US" sz="2800" dirty="0"/>
              <a:t>Email:</a:t>
            </a:r>
          </a:p>
          <a:p>
            <a:pPr algn="ctr"/>
            <a:r>
              <a:rPr lang="en-US" sz="2800" dirty="0"/>
              <a:t>Website:</a:t>
            </a:r>
          </a:p>
          <a:p>
            <a:pPr algn="ctr"/>
            <a:r>
              <a:rPr lang="en-US" sz="2800" dirty="0"/>
              <a:t>Phone:</a:t>
            </a:r>
          </a:p>
        </p:txBody>
      </p:sp>
      <p:sp>
        <p:nvSpPr>
          <p:cNvPr id="7" name="TextBox 6">
            <a:extLst>
              <a:ext uri="{FF2B5EF4-FFF2-40B4-BE49-F238E27FC236}">
                <a16:creationId xmlns:a16="http://schemas.microsoft.com/office/drawing/2014/main" id="{D0F82BF3-5D6F-46E9-82A5-598CF2E86ADD}"/>
              </a:ext>
            </a:extLst>
          </p:cNvPr>
          <p:cNvSpPr txBox="1"/>
          <p:nvPr/>
        </p:nvSpPr>
        <p:spPr>
          <a:xfrm>
            <a:off x="1463040" y="29146502"/>
            <a:ext cx="9144000" cy="746346"/>
          </a:xfrm>
          <a:prstGeom prst="rect">
            <a:avLst/>
          </a:prstGeom>
          <a:noFill/>
        </p:spPr>
        <p:txBody>
          <a:bodyPr wrap="none" lIns="68568" tIns="34284" rIns="68568" bIns="34284" rtlCol="0">
            <a:noAutofit/>
          </a:bodyPr>
          <a:lstStyle/>
          <a:p>
            <a:pPr algn="ctr"/>
            <a:r>
              <a:rPr lang="en-US" sz="4400" b="1" dirty="0"/>
              <a:t>Contact Information</a:t>
            </a:r>
          </a:p>
        </p:txBody>
      </p:sp>
      <p:sp>
        <p:nvSpPr>
          <p:cNvPr id="8" name="TextBox 7">
            <a:extLst>
              <a:ext uri="{FF2B5EF4-FFF2-40B4-BE49-F238E27FC236}">
                <a16:creationId xmlns:a16="http://schemas.microsoft.com/office/drawing/2014/main" id="{AB7AAF3D-0E21-4BBA-B5D6-FFBD97671B17}"/>
              </a:ext>
            </a:extLst>
          </p:cNvPr>
          <p:cNvSpPr txBox="1"/>
          <p:nvPr/>
        </p:nvSpPr>
        <p:spPr>
          <a:xfrm>
            <a:off x="10363200" y="28422600"/>
            <a:ext cx="23225760" cy="4281593"/>
          </a:xfrm>
          <a:prstGeom prst="rect">
            <a:avLst/>
          </a:prstGeom>
          <a:solidFill>
            <a:schemeClr val="bg2"/>
          </a:solidFill>
          <a:ln>
            <a:solidFill>
              <a:srgbClr val="FF0000"/>
            </a:solidFill>
          </a:ln>
        </p:spPr>
        <p:txBody>
          <a:bodyPr wrap="square" lIns="91440" tIns="91440" rIns="91440" bIns="91440" numCol="1" spcCol="342842" rtlCol="0">
            <a:noAutofit/>
          </a:bodyPr>
          <a:lstStyle/>
          <a:p>
            <a:pPr algn="ctr"/>
            <a:r>
              <a:rPr lang="en-US" sz="9600" dirty="0" err="1">
                <a:solidFill>
                  <a:srgbClr val="C00000"/>
                </a:solidFill>
                <a:latin typeface="Arial" panose="020B0604020202020204" pitchFamily="34" charset="0"/>
                <a:cs typeface="Arial" panose="020B0604020202020204" pitchFamily="34" charset="0"/>
              </a:rPr>
              <a:t>Kích</a:t>
            </a:r>
            <a:r>
              <a:rPr lang="en-US" sz="9600" dirty="0">
                <a:solidFill>
                  <a:srgbClr val="C00000"/>
                </a:solidFill>
                <a:latin typeface="Arial" panose="020B0604020202020204" pitchFamily="34" charset="0"/>
                <a:cs typeface="Arial" panose="020B0604020202020204" pitchFamily="34" charset="0"/>
              </a:rPr>
              <a:t> </a:t>
            </a:r>
            <a:r>
              <a:rPr lang="en-US" sz="9600" dirty="0" err="1">
                <a:solidFill>
                  <a:srgbClr val="C00000"/>
                </a:solidFill>
                <a:latin typeface="Arial" panose="020B0604020202020204" pitchFamily="34" charset="0"/>
                <a:cs typeface="Arial" panose="020B0604020202020204" pitchFamily="34" charset="0"/>
              </a:rPr>
              <a:t>th</a:t>
            </a:r>
            <a:r>
              <a:rPr lang="vi-VN" sz="9600" dirty="0">
                <a:solidFill>
                  <a:srgbClr val="C00000"/>
                </a:solidFill>
                <a:latin typeface="Arial" panose="020B0604020202020204" pitchFamily="34" charset="0"/>
                <a:cs typeface="Arial" panose="020B0604020202020204" pitchFamily="34" charset="0"/>
              </a:rPr>
              <a:t>ư</a:t>
            </a:r>
            <a:r>
              <a:rPr lang="en-US" sz="9600" dirty="0" err="1">
                <a:solidFill>
                  <a:srgbClr val="C00000"/>
                </a:solidFill>
                <a:latin typeface="Arial" panose="020B0604020202020204" pitchFamily="34" charset="0"/>
                <a:cs typeface="Arial" panose="020B0604020202020204" pitchFamily="34" charset="0"/>
              </a:rPr>
              <a:t>ớc</a:t>
            </a:r>
            <a:r>
              <a:rPr lang="en-US" sz="9600" dirty="0">
                <a:solidFill>
                  <a:srgbClr val="C00000"/>
                </a:solidFill>
                <a:latin typeface="Arial" panose="020B0604020202020204" pitchFamily="34" charset="0"/>
                <a:cs typeface="Arial" panose="020B0604020202020204" pitchFamily="34" charset="0"/>
              </a:rPr>
              <a:t> </a:t>
            </a:r>
            <a:r>
              <a:rPr lang="en-US" sz="9600" dirty="0" err="1">
                <a:solidFill>
                  <a:srgbClr val="C00000"/>
                </a:solidFill>
                <a:latin typeface="Arial" panose="020B0604020202020204" pitchFamily="34" charset="0"/>
                <a:cs typeface="Arial" panose="020B0604020202020204" pitchFamily="34" charset="0"/>
              </a:rPr>
              <a:t>Poster:Rộng</a:t>
            </a:r>
            <a:r>
              <a:rPr lang="en-US" sz="9600" dirty="0">
                <a:solidFill>
                  <a:srgbClr val="C00000"/>
                </a:solidFill>
                <a:latin typeface="Arial" panose="020B0604020202020204" pitchFamily="34" charset="0"/>
                <a:cs typeface="Arial" panose="020B0604020202020204" pitchFamily="34" charset="0"/>
              </a:rPr>
              <a:t> 1m x </a:t>
            </a:r>
            <a:r>
              <a:rPr lang="en-US" sz="9600" dirty="0" err="1">
                <a:solidFill>
                  <a:srgbClr val="C00000"/>
                </a:solidFill>
                <a:latin typeface="Arial" panose="020B0604020202020204" pitchFamily="34" charset="0"/>
                <a:cs typeface="Arial" panose="020B0604020202020204" pitchFamily="34" charset="0"/>
              </a:rPr>
              <a:t>Dài</a:t>
            </a:r>
            <a:r>
              <a:rPr lang="en-US" sz="9600" dirty="0">
                <a:solidFill>
                  <a:srgbClr val="C00000"/>
                </a:solidFill>
                <a:latin typeface="Arial" panose="020B0604020202020204" pitchFamily="34" charset="0"/>
                <a:cs typeface="Arial" panose="020B0604020202020204" pitchFamily="34" charset="0"/>
              </a:rPr>
              <a:t> 1m2 </a:t>
            </a:r>
          </a:p>
          <a:p>
            <a:pPr algn="ctr"/>
            <a:r>
              <a:rPr lang="en-US" sz="9600" dirty="0">
                <a:solidFill>
                  <a:srgbClr val="C00000"/>
                </a:solidFill>
                <a:latin typeface="Arial" panose="020B0604020202020204" pitchFamily="34" charset="0"/>
                <a:cs typeface="Arial" panose="020B0604020202020204" pitchFamily="34" charset="0"/>
              </a:rPr>
              <a:t>(t</a:t>
            </a:r>
            <a:r>
              <a:rPr lang="vi-VN" sz="9600" dirty="0">
                <a:solidFill>
                  <a:srgbClr val="C00000"/>
                </a:solidFill>
                <a:latin typeface="Arial" panose="020B0604020202020204" pitchFamily="34" charset="0"/>
                <a:cs typeface="Arial" panose="020B0604020202020204" pitchFamily="34" charset="0"/>
              </a:rPr>
              <a:t>ư</a:t>
            </a:r>
            <a:r>
              <a:rPr lang="en-US" sz="9600" dirty="0" err="1">
                <a:solidFill>
                  <a:srgbClr val="C00000"/>
                </a:solidFill>
                <a:latin typeface="Arial" panose="020B0604020202020204" pitchFamily="34" charset="0"/>
                <a:cs typeface="Arial" panose="020B0604020202020204" pitchFamily="34" charset="0"/>
              </a:rPr>
              <a:t>ơng</a:t>
            </a:r>
            <a:r>
              <a:rPr lang="en-US" sz="9600" dirty="0">
                <a:solidFill>
                  <a:srgbClr val="C00000"/>
                </a:solidFill>
                <a:latin typeface="Arial" panose="020B0604020202020204" pitchFamily="34" charset="0"/>
                <a:cs typeface="Arial" panose="020B0604020202020204" pitchFamily="34" charset="0"/>
              </a:rPr>
              <a:t> </a:t>
            </a:r>
            <a:r>
              <a:rPr lang="en-US" sz="9600" dirty="0" err="1">
                <a:solidFill>
                  <a:srgbClr val="C00000"/>
                </a:solidFill>
                <a:latin typeface="Arial" panose="020B0604020202020204" pitchFamily="34" charset="0"/>
                <a:cs typeface="Arial" panose="020B0604020202020204" pitchFamily="34" charset="0"/>
              </a:rPr>
              <a:t>đương</a:t>
            </a:r>
            <a:r>
              <a:rPr lang="en-US" sz="9600" dirty="0">
                <a:solidFill>
                  <a:srgbClr val="C00000"/>
                </a:solidFill>
                <a:latin typeface="Arial" panose="020B0604020202020204" pitchFamily="34" charset="0"/>
                <a:cs typeface="Arial" panose="020B0604020202020204" pitchFamily="34" charset="0"/>
              </a:rPr>
              <a:t> 4 x 4 = 16 </a:t>
            </a:r>
            <a:r>
              <a:rPr lang="en-US" sz="9600" dirty="0" err="1">
                <a:solidFill>
                  <a:srgbClr val="C00000"/>
                </a:solidFill>
                <a:latin typeface="Arial" panose="020B0604020202020204" pitchFamily="34" charset="0"/>
                <a:cs typeface="Arial" panose="020B0604020202020204" pitchFamily="34" charset="0"/>
              </a:rPr>
              <a:t>tờ</a:t>
            </a:r>
            <a:r>
              <a:rPr lang="en-US" sz="9600" dirty="0">
                <a:solidFill>
                  <a:srgbClr val="C00000"/>
                </a:solidFill>
                <a:latin typeface="Arial" panose="020B0604020202020204" pitchFamily="34" charset="0"/>
                <a:cs typeface="Arial" panose="020B0604020202020204" pitchFamily="34" charset="0"/>
              </a:rPr>
              <a:t> A4 </a:t>
            </a:r>
            <a:r>
              <a:rPr lang="en-US" sz="9600" dirty="0" err="1">
                <a:solidFill>
                  <a:srgbClr val="C00000"/>
                </a:solidFill>
                <a:latin typeface="Arial" panose="020B0604020202020204" pitchFamily="34" charset="0"/>
                <a:cs typeface="Arial" panose="020B0604020202020204" pitchFamily="34" charset="0"/>
              </a:rPr>
              <a:t>nằm</a:t>
            </a:r>
            <a:r>
              <a:rPr lang="en-US" sz="9600" dirty="0">
                <a:solidFill>
                  <a:srgbClr val="C00000"/>
                </a:solidFill>
                <a:latin typeface="Arial" panose="020B0604020202020204" pitchFamily="34" charset="0"/>
                <a:cs typeface="Arial" panose="020B0604020202020204" pitchFamily="34" charset="0"/>
              </a:rPr>
              <a:t> </a:t>
            </a:r>
            <a:r>
              <a:rPr lang="en-US" sz="9600" dirty="0" err="1">
                <a:solidFill>
                  <a:srgbClr val="C00000"/>
                </a:solidFill>
                <a:latin typeface="Arial" panose="020B0604020202020204" pitchFamily="34" charset="0"/>
                <a:cs typeface="Arial" panose="020B0604020202020204" pitchFamily="34" charset="0"/>
              </a:rPr>
              <a:t>ngang</a:t>
            </a:r>
            <a:r>
              <a:rPr lang="en-US" sz="9600" dirty="0">
                <a:solidFill>
                  <a:srgbClr val="C00000"/>
                </a:solidFill>
                <a:latin typeface="Arial" panose="020B0604020202020204" pitchFamily="34" charset="0"/>
                <a:cs typeface="Arial" panose="020B0604020202020204" pitchFamily="34" charset="0"/>
              </a:rPr>
              <a:t> </a:t>
            </a:r>
            <a:r>
              <a:rPr lang="en-US" sz="9600" dirty="0" err="1">
                <a:solidFill>
                  <a:srgbClr val="C00000"/>
                </a:solidFill>
                <a:latin typeface="Arial" panose="020B0604020202020204" pitchFamily="34" charset="0"/>
                <a:cs typeface="Arial" panose="020B0604020202020204" pitchFamily="34" charset="0"/>
              </a:rPr>
              <a:t>ghép</a:t>
            </a:r>
            <a:r>
              <a:rPr lang="en-US" sz="9600" dirty="0">
                <a:solidFill>
                  <a:srgbClr val="C00000"/>
                </a:solidFill>
                <a:latin typeface="Arial" panose="020B0604020202020204" pitchFamily="34" charset="0"/>
                <a:cs typeface="Arial" panose="020B0604020202020204" pitchFamily="34" charset="0"/>
              </a:rPr>
              <a:t> </a:t>
            </a:r>
            <a:r>
              <a:rPr lang="en-US" sz="9600" dirty="0" err="1">
                <a:solidFill>
                  <a:srgbClr val="C00000"/>
                </a:solidFill>
                <a:latin typeface="Arial" panose="020B0604020202020204" pitchFamily="34" charset="0"/>
                <a:cs typeface="Arial" panose="020B0604020202020204" pitchFamily="34" charset="0"/>
              </a:rPr>
              <a:t>lại</a:t>
            </a:r>
            <a:r>
              <a:rPr lang="en-US" sz="9600" dirty="0">
                <a:solidFill>
                  <a:srgbClr val="C00000"/>
                </a:solidFill>
                <a:latin typeface="Arial" panose="020B0604020202020204" pitchFamily="34" charset="0"/>
                <a:cs typeface="Arial" panose="020B0604020202020204" pitchFamily="34" charset="0"/>
              </a:rPr>
              <a:t>)</a:t>
            </a:r>
          </a:p>
        </p:txBody>
      </p:sp>
      <p:sp>
        <p:nvSpPr>
          <p:cNvPr id="9" name="TextBox 8">
            <a:extLst>
              <a:ext uri="{FF2B5EF4-FFF2-40B4-BE49-F238E27FC236}">
                <a16:creationId xmlns:a16="http://schemas.microsoft.com/office/drawing/2014/main" id="{EF7B7D29-21C4-4563-8705-57B10E09B300}"/>
              </a:ext>
            </a:extLst>
          </p:cNvPr>
          <p:cNvSpPr txBox="1"/>
          <p:nvPr/>
        </p:nvSpPr>
        <p:spPr>
          <a:xfrm>
            <a:off x="12801600" y="29352239"/>
            <a:ext cx="18288000" cy="2909474"/>
          </a:xfrm>
          <a:prstGeom prst="rect">
            <a:avLst/>
          </a:prstGeom>
          <a:noFill/>
          <a:ln>
            <a:noFill/>
          </a:ln>
        </p:spPr>
        <p:txBody>
          <a:bodyPr wrap="none" lIns="68568" tIns="34284" rIns="68568" bIns="34284" rtlCol="0" anchor="ctr" anchorCtr="0">
            <a:noAutofit/>
          </a:bodyPr>
          <a:lstStyle/>
          <a:p>
            <a:pPr algn="ctr"/>
            <a:r>
              <a:rPr lang="en-US" sz="4400" b="1" dirty="0"/>
              <a:t>References</a:t>
            </a:r>
          </a:p>
        </p:txBody>
      </p:sp>
      <p:sp>
        <p:nvSpPr>
          <p:cNvPr id="10" name="Text Box 189">
            <a:extLst>
              <a:ext uri="{FF2B5EF4-FFF2-40B4-BE49-F238E27FC236}">
                <a16:creationId xmlns:a16="http://schemas.microsoft.com/office/drawing/2014/main" id="{093D5923-897B-4500-97E7-7902C7F3DF73}"/>
              </a:ext>
            </a:extLst>
          </p:cNvPr>
          <p:cNvSpPr txBox="1">
            <a:spLocks noChangeArrowheads="1"/>
          </p:cNvSpPr>
          <p:nvPr/>
        </p:nvSpPr>
        <p:spPr bwMode="auto">
          <a:xfrm>
            <a:off x="1280160" y="5486400"/>
            <a:ext cx="9144000" cy="7171147"/>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Abstract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p:txBody>
      </p:sp>
      <p:sp>
        <p:nvSpPr>
          <p:cNvPr id="11" name="Rectangle 10">
            <a:extLst>
              <a:ext uri="{FF2B5EF4-FFF2-40B4-BE49-F238E27FC236}">
                <a16:creationId xmlns:a16="http://schemas.microsoft.com/office/drawing/2014/main" id="{AC8B8E78-6AC2-46A1-97F0-BC8AC688BECC}"/>
              </a:ext>
            </a:extLst>
          </p:cNvPr>
          <p:cNvSpPr/>
          <p:nvPr/>
        </p:nvSpPr>
        <p:spPr>
          <a:xfrm>
            <a:off x="1280160" y="4800600"/>
            <a:ext cx="914400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err="1">
                <a:solidFill>
                  <a:schemeClr val="bg1"/>
                </a:solidFill>
              </a:rPr>
              <a:t>Tomm</a:t>
            </a:r>
            <a:r>
              <a:rPr lang="en-US" sz="4400" b="1" dirty="0">
                <a:solidFill>
                  <a:schemeClr val="bg1"/>
                </a:solidFill>
              </a:rPr>
              <a:t> </a:t>
            </a:r>
            <a:r>
              <a:rPr lang="en-US" sz="4400" b="1" dirty="0" err="1">
                <a:solidFill>
                  <a:schemeClr val="bg1"/>
                </a:solidFill>
              </a:rPr>
              <a:t>tắt</a:t>
            </a:r>
            <a:endParaRPr lang="en-US" sz="4400" b="1" dirty="0">
              <a:solidFill>
                <a:schemeClr val="bg1"/>
              </a:solidFill>
            </a:endParaRPr>
          </a:p>
        </p:txBody>
      </p:sp>
      <p:sp>
        <p:nvSpPr>
          <p:cNvPr id="12" name="Text Box 194">
            <a:extLst>
              <a:ext uri="{FF2B5EF4-FFF2-40B4-BE49-F238E27FC236}">
                <a16:creationId xmlns:a16="http://schemas.microsoft.com/office/drawing/2014/main" id="{E876845B-A53A-457A-8884-D69193172A48}"/>
              </a:ext>
            </a:extLst>
          </p:cNvPr>
          <p:cNvSpPr txBox="1">
            <a:spLocks noChangeArrowheads="1"/>
          </p:cNvSpPr>
          <p:nvPr/>
        </p:nvSpPr>
        <p:spPr bwMode="auto">
          <a:xfrm>
            <a:off x="11521440" y="14173200"/>
            <a:ext cx="9662160" cy="7467600"/>
          </a:xfrm>
          <a:prstGeom prst="rect">
            <a:avLst/>
          </a:prstGeom>
          <a:solidFill>
            <a:schemeClr val="bg1"/>
          </a:solidFill>
          <a:ln w="12700">
            <a:solidFill>
              <a:schemeClr val="accent1">
                <a:lumMod val="75000"/>
              </a:schemeClr>
            </a:solidFill>
          </a:ln>
          <a:effectLst/>
        </p:spPr>
        <p:txBody>
          <a:bodyPr lIns="137137" tIns="137137" rIns="137137" bIns="13713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Results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p:txBody>
      </p:sp>
      <p:sp>
        <p:nvSpPr>
          <p:cNvPr id="13" name="Rectangle 12">
            <a:extLst>
              <a:ext uri="{FF2B5EF4-FFF2-40B4-BE49-F238E27FC236}">
                <a16:creationId xmlns:a16="http://schemas.microsoft.com/office/drawing/2014/main" id="{B7F5631F-6091-49F7-85D4-67050B0953FE}"/>
              </a:ext>
            </a:extLst>
          </p:cNvPr>
          <p:cNvSpPr/>
          <p:nvPr/>
        </p:nvSpPr>
        <p:spPr>
          <a:xfrm>
            <a:off x="1280160" y="13487400"/>
            <a:ext cx="914400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Introduction</a:t>
            </a:r>
          </a:p>
        </p:txBody>
      </p:sp>
      <p:sp>
        <p:nvSpPr>
          <p:cNvPr id="14" name="Text Box 192">
            <a:extLst>
              <a:ext uri="{FF2B5EF4-FFF2-40B4-BE49-F238E27FC236}">
                <a16:creationId xmlns:a16="http://schemas.microsoft.com/office/drawing/2014/main" id="{1EF37F89-8CE8-4ADD-8697-A1B31C50E356}"/>
              </a:ext>
            </a:extLst>
          </p:cNvPr>
          <p:cNvSpPr txBox="1">
            <a:spLocks noChangeArrowheads="1"/>
          </p:cNvSpPr>
          <p:nvPr/>
        </p:nvSpPr>
        <p:spPr bwMode="auto">
          <a:xfrm>
            <a:off x="11521440" y="5486400"/>
            <a:ext cx="9662160" cy="7171147"/>
          </a:xfrm>
          <a:prstGeom prst="rect">
            <a:avLst/>
          </a:prstGeom>
          <a:solidFill>
            <a:schemeClr val="bg1"/>
          </a:solidFill>
          <a:ln w="12700">
            <a:solidFill>
              <a:schemeClr val="accent1">
                <a:lumMod val="75000"/>
              </a:schemeClr>
            </a:solidFill>
          </a:ln>
          <a:effectLst/>
        </p:spPr>
        <p:txBody>
          <a:bodyPr lIns="137137" tIns="137137" rIns="137137" bIns="13713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Methods and Materials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Remember, the section headers you see here are just examples that we often see on posters. Feel free to change them, move them around, resize them, whatever suits your needs.</a:t>
            </a:r>
          </a:p>
          <a:p>
            <a:pPr eaLnBrk="1" hangingPunct="1"/>
            <a:endParaRPr lang="en-US" sz="3200" dirty="0">
              <a:latin typeface="Calibri" pitchFamily="34" charset="0"/>
            </a:endParaRPr>
          </a:p>
        </p:txBody>
      </p:sp>
      <p:sp>
        <p:nvSpPr>
          <p:cNvPr id="15" name="Rectangle 14">
            <a:extLst>
              <a:ext uri="{FF2B5EF4-FFF2-40B4-BE49-F238E27FC236}">
                <a16:creationId xmlns:a16="http://schemas.microsoft.com/office/drawing/2014/main" id="{06F82BDC-5145-4ADD-9371-1DB665DA45A2}"/>
              </a:ext>
            </a:extLst>
          </p:cNvPr>
          <p:cNvSpPr/>
          <p:nvPr/>
        </p:nvSpPr>
        <p:spPr>
          <a:xfrm>
            <a:off x="11521440" y="4800600"/>
            <a:ext cx="2084832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Methods and Materials</a:t>
            </a:r>
          </a:p>
        </p:txBody>
      </p:sp>
      <p:sp>
        <p:nvSpPr>
          <p:cNvPr id="16" name="Text Box 191">
            <a:extLst>
              <a:ext uri="{FF2B5EF4-FFF2-40B4-BE49-F238E27FC236}">
                <a16:creationId xmlns:a16="http://schemas.microsoft.com/office/drawing/2014/main" id="{3EB5E487-33AA-4ACC-ACF5-5570EFFD60EF}"/>
              </a:ext>
            </a:extLst>
          </p:cNvPr>
          <p:cNvSpPr txBox="1">
            <a:spLocks noChangeArrowheads="1"/>
          </p:cNvSpPr>
          <p:nvPr/>
        </p:nvSpPr>
        <p:spPr bwMode="auto">
          <a:xfrm>
            <a:off x="33467040" y="5486400"/>
            <a:ext cx="9144000" cy="7171147"/>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Discussion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p:txBody>
      </p:sp>
      <p:sp>
        <p:nvSpPr>
          <p:cNvPr id="17" name="Rectangle 16">
            <a:extLst>
              <a:ext uri="{FF2B5EF4-FFF2-40B4-BE49-F238E27FC236}">
                <a16:creationId xmlns:a16="http://schemas.microsoft.com/office/drawing/2014/main" id="{BEF702BB-E925-446E-8A70-DC9E5F072EBF}"/>
              </a:ext>
            </a:extLst>
          </p:cNvPr>
          <p:cNvSpPr/>
          <p:nvPr/>
        </p:nvSpPr>
        <p:spPr>
          <a:xfrm>
            <a:off x="33467040" y="4800600"/>
            <a:ext cx="914400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Discussion</a:t>
            </a:r>
          </a:p>
        </p:txBody>
      </p:sp>
      <p:sp>
        <p:nvSpPr>
          <p:cNvPr id="18" name="Text Box 193">
            <a:extLst>
              <a:ext uri="{FF2B5EF4-FFF2-40B4-BE49-F238E27FC236}">
                <a16:creationId xmlns:a16="http://schemas.microsoft.com/office/drawing/2014/main" id="{D3005901-8409-4F64-AA79-D13948A860F7}"/>
              </a:ext>
            </a:extLst>
          </p:cNvPr>
          <p:cNvSpPr txBox="1">
            <a:spLocks noChangeArrowheads="1"/>
          </p:cNvSpPr>
          <p:nvPr/>
        </p:nvSpPr>
        <p:spPr bwMode="auto">
          <a:xfrm>
            <a:off x="33467040" y="14173200"/>
            <a:ext cx="9144000" cy="8648475"/>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Conclusions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19" name="Rectangle 18">
            <a:extLst>
              <a:ext uri="{FF2B5EF4-FFF2-40B4-BE49-F238E27FC236}">
                <a16:creationId xmlns:a16="http://schemas.microsoft.com/office/drawing/2014/main" id="{DFD0EBC6-1664-40B2-9CB5-F5EFCA7216DE}"/>
              </a:ext>
            </a:extLst>
          </p:cNvPr>
          <p:cNvSpPr/>
          <p:nvPr/>
        </p:nvSpPr>
        <p:spPr>
          <a:xfrm>
            <a:off x="33467040" y="13487400"/>
            <a:ext cx="914400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Conclusions</a:t>
            </a:r>
          </a:p>
        </p:txBody>
      </p:sp>
      <p:graphicFrame>
        <p:nvGraphicFramePr>
          <p:cNvPr id="20" name="Content Placeholder 114" descr="Sample table with 4 columns, 7 rows." title="Sample Table">
            <a:extLst>
              <a:ext uri="{FF2B5EF4-FFF2-40B4-BE49-F238E27FC236}">
                <a16:creationId xmlns:a16="http://schemas.microsoft.com/office/drawing/2014/main" id="{C6743972-36D9-426F-929D-0917D9DC2586}"/>
              </a:ext>
            </a:extLst>
          </p:cNvPr>
          <p:cNvGraphicFramePr>
            <a:graphicFrameLocks/>
          </p:cNvGraphicFramePr>
          <p:nvPr>
            <p:extLst>
              <p:ext uri="{D42A27DB-BD31-4B8C-83A1-F6EECF244321}">
                <p14:modId xmlns:p14="http://schemas.microsoft.com/office/powerpoint/2010/main" val="2809480080"/>
              </p:ext>
            </p:extLst>
          </p:nvPr>
        </p:nvGraphicFramePr>
        <p:xfrm>
          <a:off x="11521440" y="22620774"/>
          <a:ext cx="9814560" cy="5439875"/>
        </p:xfrm>
        <a:graphic>
          <a:graphicData uri="http://schemas.openxmlformats.org/drawingml/2006/table">
            <a:tbl>
              <a:tblPr firstRow="1" bandRow="1">
                <a:tableStyleId>{F5AB1C69-6EDB-4FF4-983F-18BD219EF322}</a:tableStyleId>
              </a:tblPr>
              <a:tblGrid>
                <a:gridCol w="2453640">
                  <a:extLst>
                    <a:ext uri="{9D8B030D-6E8A-4147-A177-3AD203B41FA5}">
                      <a16:colId xmlns:a16="http://schemas.microsoft.com/office/drawing/2014/main" val="20000"/>
                    </a:ext>
                  </a:extLst>
                </a:gridCol>
                <a:gridCol w="2453640">
                  <a:extLst>
                    <a:ext uri="{9D8B030D-6E8A-4147-A177-3AD203B41FA5}">
                      <a16:colId xmlns:a16="http://schemas.microsoft.com/office/drawing/2014/main" val="20001"/>
                    </a:ext>
                  </a:extLst>
                </a:gridCol>
                <a:gridCol w="2453640">
                  <a:extLst>
                    <a:ext uri="{9D8B030D-6E8A-4147-A177-3AD203B41FA5}">
                      <a16:colId xmlns:a16="http://schemas.microsoft.com/office/drawing/2014/main" val="20002"/>
                    </a:ext>
                  </a:extLst>
                </a:gridCol>
                <a:gridCol w="2453640">
                  <a:extLst>
                    <a:ext uri="{9D8B030D-6E8A-4147-A177-3AD203B41FA5}">
                      <a16:colId xmlns:a16="http://schemas.microsoft.com/office/drawing/2014/main" val="20003"/>
                    </a:ext>
                  </a:extLst>
                </a:gridCol>
              </a:tblGrid>
              <a:tr h="777125">
                <a:tc>
                  <a:txBody>
                    <a:bodyPr/>
                    <a:lstStyle/>
                    <a:p>
                      <a:endParaRPr lang="en-US" sz="2700" dirty="0"/>
                    </a:p>
                  </a:txBody>
                  <a:tcPr marL="121920" marR="121920" marT="34290" marB="34290" anchor="ctr">
                    <a:solidFill>
                      <a:schemeClr val="accent1">
                        <a:lumMod val="75000"/>
                      </a:schemeClr>
                    </a:solidFill>
                  </a:tcPr>
                </a:tc>
                <a:tc>
                  <a:txBody>
                    <a:bodyPr/>
                    <a:lstStyle/>
                    <a:p>
                      <a:pPr algn="ctr"/>
                      <a:r>
                        <a:rPr lang="en-US" sz="2700" dirty="0"/>
                        <a:t>Heading</a:t>
                      </a:r>
                    </a:p>
                  </a:txBody>
                  <a:tcPr marL="121920" marR="121920" marT="34290" marB="34290" anchor="ctr">
                    <a:solidFill>
                      <a:schemeClr val="accent1">
                        <a:lumMod val="75000"/>
                      </a:schemeClr>
                    </a:solidFill>
                  </a:tcPr>
                </a:tc>
                <a:tc>
                  <a:txBody>
                    <a:bodyPr/>
                    <a:lstStyle/>
                    <a:p>
                      <a:pPr algn="ctr"/>
                      <a:r>
                        <a:rPr lang="en-US" sz="2700" dirty="0"/>
                        <a:t>Heading</a:t>
                      </a:r>
                    </a:p>
                  </a:txBody>
                  <a:tcPr marL="121920" marR="121920" marT="34290" marB="34290" anchor="ctr">
                    <a:solidFill>
                      <a:schemeClr val="accent1">
                        <a:lumMod val="75000"/>
                      </a:schemeClr>
                    </a:solidFill>
                  </a:tcPr>
                </a:tc>
                <a:tc>
                  <a:txBody>
                    <a:bodyPr/>
                    <a:lstStyle/>
                    <a:p>
                      <a:pPr algn="ctr"/>
                      <a:r>
                        <a:rPr lang="en-US" sz="2700" dirty="0"/>
                        <a:t>Heading</a:t>
                      </a:r>
                    </a:p>
                  </a:txBody>
                  <a:tcPr marL="121920" marR="121920" marT="34290" marB="34290" anchor="ctr">
                    <a:solidFill>
                      <a:schemeClr val="accent1">
                        <a:lumMod val="75000"/>
                      </a:schemeClr>
                    </a:solidFill>
                  </a:tcPr>
                </a:tc>
                <a:extLst>
                  <a:ext uri="{0D108BD9-81ED-4DB2-BD59-A6C34878D82A}">
                    <a16:rowId xmlns:a16="http://schemas.microsoft.com/office/drawing/2014/main" val="10000"/>
                  </a:ext>
                </a:extLst>
              </a:tr>
              <a:tr h="777125">
                <a:tc>
                  <a:txBody>
                    <a:bodyPr/>
                    <a:lstStyle/>
                    <a:p>
                      <a:r>
                        <a:rPr lang="en-US" sz="2700" dirty="0"/>
                        <a:t>Item</a:t>
                      </a:r>
                    </a:p>
                  </a:txBody>
                  <a:tcPr marL="121920" marR="121920" marT="34290" marB="34290" anchor="ctr"/>
                </a:tc>
                <a:tc>
                  <a:txBody>
                    <a:bodyPr/>
                    <a:lstStyle/>
                    <a:p>
                      <a:pPr algn="ctr"/>
                      <a:r>
                        <a:rPr lang="en-US" sz="2700" dirty="0"/>
                        <a:t>800</a:t>
                      </a:r>
                    </a:p>
                  </a:txBody>
                  <a:tcPr marL="121920" marR="121920" marT="34290" marB="34290" anchor="ctr"/>
                </a:tc>
                <a:tc>
                  <a:txBody>
                    <a:bodyPr/>
                    <a:lstStyle/>
                    <a:p>
                      <a:pPr algn="ctr"/>
                      <a:r>
                        <a:rPr lang="en-US" sz="2700" dirty="0"/>
                        <a:t>790</a:t>
                      </a:r>
                    </a:p>
                  </a:txBody>
                  <a:tcPr marL="121920" marR="121920" marT="34290" marB="34290" anchor="ctr"/>
                </a:tc>
                <a:tc>
                  <a:txBody>
                    <a:bodyPr/>
                    <a:lstStyle/>
                    <a:p>
                      <a:pPr algn="ctr"/>
                      <a:r>
                        <a:rPr lang="en-US" sz="2700" dirty="0"/>
                        <a:t>4001</a:t>
                      </a:r>
                    </a:p>
                  </a:txBody>
                  <a:tcPr marL="121920" marR="121920" marT="34290" marB="34290" anchor="ctr"/>
                </a:tc>
                <a:extLst>
                  <a:ext uri="{0D108BD9-81ED-4DB2-BD59-A6C34878D82A}">
                    <a16:rowId xmlns:a16="http://schemas.microsoft.com/office/drawing/2014/main" val="10001"/>
                  </a:ext>
                </a:extLst>
              </a:tr>
              <a:tr h="777125">
                <a:tc>
                  <a:txBody>
                    <a:bodyPr/>
                    <a:lstStyle/>
                    <a:p>
                      <a:r>
                        <a:rPr lang="en-US" sz="2700" dirty="0"/>
                        <a:t>Item</a:t>
                      </a:r>
                    </a:p>
                  </a:txBody>
                  <a:tcPr marL="121920" marR="121920" marT="34290" marB="34290" anchor="ctr"/>
                </a:tc>
                <a:tc>
                  <a:txBody>
                    <a:bodyPr/>
                    <a:lstStyle/>
                    <a:p>
                      <a:pPr algn="ctr"/>
                      <a:r>
                        <a:rPr lang="en-US" sz="2700" dirty="0"/>
                        <a:t>356</a:t>
                      </a:r>
                    </a:p>
                  </a:txBody>
                  <a:tcPr marL="121920" marR="121920" marT="34290" marB="34290" anchor="ctr"/>
                </a:tc>
                <a:tc>
                  <a:txBody>
                    <a:bodyPr/>
                    <a:lstStyle/>
                    <a:p>
                      <a:pPr algn="ctr"/>
                      <a:r>
                        <a:rPr lang="en-US" sz="2700" dirty="0"/>
                        <a:t>856</a:t>
                      </a:r>
                    </a:p>
                  </a:txBody>
                  <a:tcPr marL="121920" marR="121920" marT="34290" marB="34290" anchor="ctr"/>
                </a:tc>
                <a:tc>
                  <a:txBody>
                    <a:bodyPr/>
                    <a:lstStyle/>
                    <a:p>
                      <a:pPr algn="ctr"/>
                      <a:r>
                        <a:rPr lang="en-US" sz="2700" dirty="0"/>
                        <a:t>290</a:t>
                      </a:r>
                    </a:p>
                  </a:txBody>
                  <a:tcPr marL="121920" marR="121920" marT="34290" marB="34290" anchor="ctr"/>
                </a:tc>
                <a:extLst>
                  <a:ext uri="{0D108BD9-81ED-4DB2-BD59-A6C34878D82A}">
                    <a16:rowId xmlns:a16="http://schemas.microsoft.com/office/drawing/2014/main" val="10002"/>
                  </a:ext>
                </a:extLst>
              </a:tr>
              <a:tr h="777125">
                <a:tc>
                  <a:txBody>
                    <a:bodyPr/>
                    <a:lstStyle/>
                    <a:p>
                      <a:r>
                        <a:rPr lang="en-US" sz="2700" dirty="0"/>
                        <a:t>Item</a:t>
                      </a:r>
                    </a:p>
                  </a:txBody>
                  <a:tcPr marL="121920" marR="121920" marT="34290" marB="34290" anchor="ctr"/>
                </a:tc>
                <a:tc>
                  <a:txBody>
                    <a:bodyPr/>
                    <a:lstStyle/>
                    <a:p>
                      <a:pPr algn="ctr"/>
                      <a:r>
                        <a:rPr lang="en-US" sz="2700" dirty="0"/>
                        <a:t>228</a:t>
                      </a:r>
                    </a:p>
                  </a:txBody>
                  <a:tcPr marL="121920" marR="121920" marT="34290" marB="34290" anchor="ctr"/>
                </a:tc>
                <a:tc>
                  <a:txBody>
                    <a:bodyPr/>
                    <a:lstStyle/>
                    <a:p>
                      <a:pPr algn="ctr"/>
                      <a:r>
                        <a:rPr lang="en-US" sz="2700" dirty="0"/>
                        <a:t>134</a:t>
                      </a:r>
                    </a:p>
                  </a:txBody>
                  <a:tcPr marL="121920" marR="121920" marT="34290" marB="34290" anchor="ctr"/>
                </a:tc>
                <a:tc>
                  <a:txBody>
                    <a:bodyPr/>
                    <a:lstStyle/>
                    <a:p>
                      <a:pPr algn="ctr"/>
                      <a:r>
                        <a:rPr lang="en-US" sz="2700" dirty="0"/>
                        <a:t>238</a:t>
                      </a:r>
                    </a:p>
                  </a:txBody>
                  <a:tcPr marL="121920" marR="121920" marT="34290" marB="34290" anchor="ctr"/>
                </a:tc>
                <a:extLst>
                  <a:ext uri="{0D108BD9-81ED-4DB2-BD59-A6C34878D82A}">
                    <a16:rowId xmlns:a16="http://schemas.microsoft.com/office/drawing/2014/main" val="10003"/>
                  </a:ext>
                </a:extLst>
              </a:tr>
              <a:tr h="777125">
                <a:tc>
                  <a:txBody>
                    <a:bodyPr/>
                    <a:lstStyle/>
                    <a:p>
                      <a:r>
                        <a:rPr lang="en-US" sz="2700" dirty="0"/>
                        <a:t>Item</a:t>
                      </a:r>
                    </a:p>
                  </a:txBody>
                  <a:tcPr marL="121920" marR="121920" marT="34290" marB="34290" anchor="ctr"/>
                </a:tc>
                <a:tc>
                  <a:txBody>
                    <a:bodyPr/>
                    <a:lstStyle/>
                    <a:p>
                      <a:pPr algn="ctr"/>
                      <a:r>
                        <a:rPr lang="en-US" sz="2700" dirty="0"/>
                        <a:t>954</a:t>
                      </a:r>
                    </a:p>
                  </a:txBody>
                  <a:tcPr marL="121920" marR="121920" marT="34290" marB="34290" anchor="ctr"/>
                </a:tc>
                <a:tc>
                  <a:txBody>
                    <a:bodyPr/>
                    <a:lstStyle/>
                    <a:p>
                      <a:pPr algn="ctr"/>
                      <a:r>
                        <a:rPr lang="en-US" sz="2700" dirty="0"/>
                        <a:t>875</a:t>
                      </a:r>
                    </a:p>
                  </a:txBody>
                  <a:tcPr marL="121920" marR="121920" marT="34290" marB="34290" anchor="ctr"/>
                </a:tc>
                <a:tc>
                  <a:txBody>
                    <a:bodyPr/>
                    <a:lstStyle/>
                    <a:p>
                      <a:pPr algn="ctr"/>
                      <a:r>
                        <a:rPr lang="en-US" sz="2700" dirty="0"/>
                        <a:t>976</a:t>
                      </a:r>
                    </a:p>
                  </a:txBody>
                  <a:tcPr marL="121920" marR="121920" marT="34290" marB="34290" anchor="ctr"/>
                </a:tc>
                <a:extLst>
                  <a:ext uri="{0D108BD9-81ED-4DB2-BD59-A6C34878D82A}">
                    <a16:rowId xmlns:a16="http://schemas.microsoft.com/office/drawing/2014/main" val="10004"/>
                  </a:ext>
                </a:extLst>
              </a:tr>
              <a:tr h="777125">
                <a:tc>
                  <a:txBody>
                    <a:bodyPr/>
                    <a:lstStyle/>
                    <a:p>
                      <a:r>
                        <a:rPr lang="en-US" sz="2700" dirty="0"/>
                        <a:t>Item</a:t>
                      </a:r>
                    </a:p>
                  </a:txBody>
                  <a:tcPr marL="121920" marR="121920" marT="34290" marB="34290" anchor="ctr"/>
                </a:tc>
                <a:tc>
                  <a:txBody>
                    <a:bodyPr/>
                    <a:lstStyle/>
                    <a:p>
                      <a:pPr algn="ctr"/>
                      <a:r>
                        <a:rPr lang="en-US" sz="2700" dirty="0"/>
                        <a:t>324</a:t>
                      </a:r>
                    </a:p>
                  </a:txBody>
                  <a:tcPr marL="121920" marR="121920" marT="34290" marB="34290" anchor="ctr"/>
                </a:tc>
                <a:tc>
                  <a:txBody>
                    <a:bodyPr/>
                    <a:lstStyle/>
                    <a:p>
                      <a:pPr algn="ctr"/>
                      <a:r>
                        <a:rPr lang="en-US" sz="2700" dirty="0"/>
                        <a:t>325</a:t>
                      </a:r>
                    </a:p>
                  </a:txBody>
                  <a:tcPr marL="121920" marR="121920" marT="34290" marB="34290" anchor="ctr"/>
                </a:tc>
                <a:tc>
                  <a:txBody>
                    <a:bodyPr/>
                    <a:lstStyle/>
                    <a:p>
                      <a:pPr algn="ctr"/>
                      <a:r>
                        <a:rPr lang="en-US" sz="2700" dirty="0"/>
                        <a:t>301</a:t>
                      </a:r>
                    </a:p>
                  </a:txBody>
                  <a:tcPr marL="121920" marR="121920" marT="34290" marB="34290" anchor="ctr"/>
                </a:tc>
                <a:extLst>
                  <a:ext uri="{0D108BD9-81ED-4DB2-BD59-A6C34878D82A}">
                    <a16:rowId xmlns:a16="http://schemas.microsoft.com/office/drawing/2014/main" val="10005"/>
                  </a:ext>
                </a:extLst>
              </a:tr>
              <a:tr h="777125">
                <a:tc>
                  <a:txBody>
                    <a:bodyPr/>
                    <a:lstStyle/>
                    <a:p>
                      <a:r>
                        <a:rPr lang="en-US" sz="2700" dirty="0"/>
                        <a:t>Item</a:t>
                      </a:r>
                    </a:p>
                  </a:txBody>
                  <a:tcPr marL="121920" marR="121920" marT="34290" marB="34290" anchor="ctr"/>
                </a:tc>
                <a:tc>
                  <a:txBody>
                    <a:bodyPr/>
                    <a:lstStyle/>
                    <a:p>
                      <a:pPr algn="ctr"/>
                      <a:r>
                        <a:rPr lang="en-US" sz="2700" dirty="0"/>
                        <a:t>199</a:t>
                      </a:r>
                    </a:p>
                  </a:txBody>
                  <a:tcPr marL="121920" marR="121920" marT="34290" marB="34290" anchor="ctr"/>
                </a:tc>
                <a:tc>
                  <a:txBody>
                    <a:bodyPr/>
                    <a:lstStyle/>
                    <a:p>
                      <a:pPr algn="ctr"/>
                      <a:r>
                        <a:rPr lang="en-US" sz="2700" dirty="0"/>
                        <a:t>137</a:t>
                      </a:r>
                    </a:p>
                  </a:txBody>
                  <a:tcPr marL="121920" marR="121920" marT="34290" marB="34290" anchor="ctr"/>
                </a:tc>
                <a:tc>
                  <a:txBody>
                    <a:bodyPr/>
                    <a:lstStyle/>
                    <a:p>
                      <a:pPr algn="ctr"/>
                      <a:r>
                        <a:rPr lang="en-US" sz="2700" dirty="0"/>
                        <a:t>186</a:t>
                      </a:r>
                    </a:p>
                  </a:txBody>
                  <a:tcPr marL="121920" marR="121920" marT="34290" marB="34290" anchor="ctr"/>
                </a:tc>
                <a:extLst>
                  <a:ext uri="{0D108BD9-81ED-4DB2-BD59-A6C34878D82A}">
                    <a16:rowId xmlns:a16="http://schemas.microsoft.com/office/drawing/2014/main" val="10006"/>
                  </a:ext>
                </a:extLst>
              </a:tr>
            </a:tbl>
          </a:graphicData>
        </a:graphic>
      </p:graphicFrame>
      <p:sp>
        <p:nvSpPr>
          <p:cNvPr id="21" name="Text Box 190">
            <a:extLst>
              <a:ext uri="{FF2B5EF4-FFF2-40B4-BE49-F238E27FC236}">
                <a16:creationId xmlns:a16="http://schemas.microsoft.com/office/drawing/2014/main" id="{7484DE44-EE45-45BA-9145-E70E55440816}"/>
              </a:ext>
            </a:extLst>
          </p:cNvPr>
          <p:cNvSpPr txBox="1">
            <a:spLocks noChangeArrowheads="1"/>
          </p:cNvSpPr>
          <p:nvPr/>
        </p:nvSpPr>
        <p:spPr bwMode="auto">
          <a:xfrm>
            <a:off x="1280160" y="14173200"/>
            <a:ext cx="9144000" cy="13572900"/>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b="1" dirty="0">
                <a:latin typeface="+mn-lt"/>
              </a:rPr>
              <a:t>Genigraphics®</a:t>
            </a:r>
            <a:r>
              <a:rPr lang="en-US" sz="3200" dirty="0">
                <a:latin typeface="+mn-lt"/>
              </a:rPr>
              <a:t> has provided this template to assist in preparation of a medical or scientific research poster. The dimensions are set to 36” high by 48” wide and the layout is for use as a Tri-Fold poster. </a:t>
            </a:r>
          </a:p>
          <a:p>
            <a:pPr eaLnBrk="1" hangingPunct="1"/>
            <a:endParaRPr lang="en-US" sz="3200" dirty="0">
              <a:latin typeface="+mn-lt"/>
            </a:endParaRPr>
          </a:p>
          <a:p>
            <a:pPr eaLnBrk="1" hangingPunct="1"/>
            <a:r>
              <a:rPr lang="en-US" sz="3200" dirty="0">
                <a:latin typeface="+mn-lt"/>
              </a:rPr>
              <a:t>The poster is designed to fold at 12” in from the sides so it can be stored or shipped at 36” high by 24” wide. The folds align precisely in between the columns. </a:t>
            </a:r>
          </a:p>
          <a:p>
            <a:pPr eaLnBrk="1" hangingPunct="1"/>
            <a:endParaRPr lang="en-US" sz="3200" dirty="0">
              <a:latin typeface="+mn-lt"/>
            </a:endParaRPr>
          </a:p>
          <a:p>
            <a:pPr eaLnBrk="1" hangingPunct="1"/>
            <a:r>
              <a:rPr lang="en-US" sz="3200" dirty="0">
                <a:latin typeface="+mn-lt"/>
              </a:rPr>
              <a:t>Order your poster from Genigraphics and we will perform a free design review and advise you if we see anything that may be a concern for printing. We’ll even help tidy things up.</a:t>
            </a:r>
          </a:p>
          <a:p>
            <a:pPr eaLnBrk="1" hangingPunct="1"/>
            <a:endParaRPr lang="en-US" sz="3200" dirty="0">
              <a:latin typeface="+mn-lt"/>
            </a:endParaRPr>
          </a:p>
          <a:p>
            <a:pPr eaLnBrk="1" hangingPunct="1"/>
            <a:r>
              <a:rPr lang="en-US" sz="32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p:sp>
        <p:nvSpPr>
          <p:cNvPr id="22" name="Rectangle 21">
            <a:extLst>
              <a:ext uri="{FF2B5EF4-FFF2-40B4-BE49-F238E27FC236}">
                <a16:creationId xmlns:a16="http://schemas.microsoft.com/office/drawing/2014/main" id="{222741D4-9ACF-4E18-92E3-65C0E31CDE0D}"/>
              </a:ext>
            </a:extLst>
          </p:cNvPr>
          <p:cNvSpPr/>
          <p:nvPr/>
        </p:nvSpPr>
        <p:spPr>
          <a:xfrm>
            <a:off x="11521440" y="13487400"/>
            <a:ext cx="2084832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Results</a:t>
            </a:r>
          </a:p>
        </p:txBody>
      </p:sp>
      <p:sp>
        <p:nvSpPr>
          <p:cNvPr id="23" name="Text Box 180">
            <a:extLst>
              <a:ext uri="{FF2B5EF4-FFF2-40B4-BE49-F238E27FC236}">
                <a16:creationId xmlns:a16="http://schemas.microsoft.com/office/drawing/2014/main" id="{923321B6-04DC-43C2-96BB-78E6DEAC0675}"/>
              </a:ext>
            </a:extLst>
          </p:cNvPr>
          <p:cNvSpPr txBox="1">
            <a:spLocks noChangeArrowheads="1"/>
          </p:cNvSpPr>
          <p:nvPr/>
        </p:nvSpPr>
        <p:spPr bwMode="auto">
          <a:xfrm>
            <a:off x="11521440" y="22067536"/>
            <a:ext cx="3736640"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Table 1.</a:t>
            </a:r>
            <a:r>
              <a:rPr lang="en-US" sz="2400" dirty="0">
                <a:latin typeface="Calibri" pitchFamily="34" charset="0"/>
              </a:rPr>
              <a:t> Label in 24pt Calibri.</a:t>
            </a:r>
          </a:p>
        </p:txBody>
      </p:sp>
      <p:graphicFrame>
        <p:nvGraphicFramePr>
          <p:cNvPr id="24" name="Chart 23">
            <a:extLst>
              <a:ext uri="{FF2B5EF4-FFF2-40B4-BE49-F238E27FC236}">
                <a16:creationId xmlns:a16="http://schemas.microsoft.com/office/drawing/2014/main" id="{73A06A6F-C336-4274-84B1-818E9BBD66AB}"/>
              </a:ext>
            </a:extLst>
          </p:cNvPr>
          <p:cNvGraphicFramePr/>
          <p:nvPr>
            <p:extLst>
              <p:ext uri="{D42A27DB-BD31-4B8C-83A1-F6EECF244321}">
                <p14:modId xmlns:p14="http://schemas.microsoft.com/office/powerpoint/2010/main" val="2014169449"/>
              </p:ext>
            </p:extLst>
          </p:nvPr>
        </p:nvGraphicFramePr>
        <p:xfrm>
          <a:off x="22402800" y="22707600"/>
          <a:ext cx="9921240"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25" name="Text Box 180">
            <a:extLst>
              <a:ext uri="{FF2B5EF4-FFF2-40B4-BE49-F238E27FC236}">
                <a16:creationId xmlns:a16="http://schemas.microsoft.com/office/drawing/2014/main" id="{1F6E4864-4965-4714-9D92-F3D5797FBAB4}"/>
              </a:ext>
            </a:extLst>
          </p:cNvPr>
          <p:cNvSpPr txBox="1">
            <a:spLocks noChangeArrowheads="1"/>
          </p:cNvSpPr>
          <p:nvPr/>
        </p:nvSpPr>
        <p:spPr bwMode="auto">
          <a:xfrm>
            <a:off x="22402800" y="22067536"/>
            <a:ext cx="3756709"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Chart 1.</a:t>
            </a:r>
            <a:r>
              <a:rPr lang="en-US" sz="2400" dirty="0">
                <a:latin typeface="Calibri" pitchFamily="34" charset="0"/>
              </a:rPr>
              <a:t> Label in 24pt Calibri.</a:t>
            </a:r>
          </a:p>
        </p:txBody>
      </p:sp>
      <p:sp>
        <p:nvSpPr>
          <p:cNvPr id="26" name="Rectangle 265">
            <a:extLst>
              <a:ext uri="{FF2B5EF4-FFF2-40B4-BE49-F238E27FC236}">
                <a16:creationId xmlns:a16="http://schemas.microsoft.com/office/drawing/2014/main" id="{0599992C-D61C-433C-B7D0-6135149D23C3}"/>
              </a:ext>
            </a:extLst>
          </p:cNvPr>
          <p:cNvSpPr>
            <a:spLocks noChangeAspect="1" noChangeArrowheads="1"/>
          </p:cNvSpPr>
          <p:nvPr/>
        </p:nvSpPr>
        <p:spPr bwMode="auto">
          <a:xfrm>
            <a:off x="4573154" y="1005840"/>
            <a:ext cx="2923773" cy="2194560"/>
          </a:xfrm>
          <a:prstGeom prst="rect">
            <a:avLst/>
          </a:prstGeom>
          <a:blipFill dpi="0" rotWithShape="1">
            <a:blip r:embed="rId3">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800" b="1" dirty="0">
                <a:latin typeface="Calibri" pitchFamily="34" charset="0"/>
              </a:rPr>
              <a:t>REPLACE THIS BOX WITH YOUR ORGANIZATION’S</a:t>
            </a:r>
          </a:p>
          <a:p>
            <a:pPr algn="ctr" defTabSz="4022725"/>
            <a:r>
              <a:rPr lang="en-US" sz="1800" b="1" dirty="0">
                <a:latin typeface="Calibri" pitchFamily="34" charset="0"/>
              </a:rPr>
              <a:t>HIGH RESOLUTION LOGO</a:t>
            </a:r>
          </a:p>
        </p:txBody>
      </p:sp>
      <p:sp>
        <p:nvSpPr>
          <p:cNvPr id="27" name="Rectangle 265">
            <a:extLst>
              <a:ext uri="{FF2B5EF4-FFF2-40B4-BE49-F238E27FC236}">
                <a16:creationId xmlns:a16="http://schemas.microsoft.com/office/drawing/2014/main" id="{3BECF07B-1FD9-48A6-976B-021B9A2C8BE4}"/>
              </a:ext>
            </a:extLst>
          </p:cNvPr>
          <p:cNvSpPr>
            <a:spLocks noChangeAspect="1" noChangeArrowheads="1"/>
          </p:cNvSpPr>
          <p:nvPr/>
        </p:nvSpPr>
        <p:spPr bwMode="auto">
          <a:xfrm>
            <a:off x="36393120" y="1005840"/>
            <a:ext cx="2923773" cy="2194560"/>
          </a:xfrm>
          <a:prstGeom prst="rect">
            <a:avLst/>
          </a:prstGeom>
          <a:blipFill dpi="0" rotWithShape="1">
            <a:blip r:embed="rId3">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800" b="1" dirty="0">
                <a:latin typeface="Calibri" pitchFamily="34" charset="0"/>
              </a:rPr>
              <a:t>REPLACE THIS BOX WITH YOUR ORGANIZATION’S</a:t>
            </a:r>
          </a:p>
          <a:p>
            <a:pPr algn="ctr" defTabSz="4022725"/>
            <a:r>
              <a:rPr lang="en-US" sz="1800" b="1" dirty="0">
                <a:latin typeface="Calibri" pitchFamily="34" charset="0"/>
              </a:rPr>
              <a:t>HIGH RESOLUTION LOGO</a:t>
            </a:r>
          </a:p>
        </p:txBody>
      </p:sp>
      <p:sp>
        <p:nvSpPr>
          <p:cNvPr id="28" name="TextBox 27">
            <a:extLst>
              <a:ext uri="{FF2B5EF4-FFF2-40B4-BE49-F238E27FC236}">
                <a16:creationId xmlns:a16="http://schemas.microsoft.com/office/drawing/2014/main" id="{0FC32DA9-371B-4512-B302-33081403C914}"/>
              </a:ext>
            </a:extLst>
          </p:cNvPr>
          <p:cNvSpPr txBox="1"/>
          <p:nvPr/>
        </p:nvSpPr>
        <p:spPr>
          <a:xfrm>
            <a:off x="33284160" y="30038039"/>
            <a:ext cx="9144000" cy="2223674"/>
          </a:xfrm>
          <a:prstGeom prst="rect">
            <a:avLst/>
          </a:prstGeom>
          <a:noFill/>
        </p:spPr>
        <p:txBody>
          <a:bodyPr wrap="square" lIns="91440" tIns="91440" rIns="91440" bIns="91440" rtlCol="0">
            <a:normAutofit/>
          </a:bodyPr>
          <a:lstStyle/>
          <a:p>
            <a:pPr algn="ctr"/>
            <a:r>
              <a:rPr lang="en-US" sz="2800" dirty="0"/>
              <a:t>Acknowledgements text goes here.</a:t>
            </a:r>
          </a:p>
        </p:txBody>
      </p:sp>
      <p:sp>
        <p:nvSpPr>
          <p:cNvPr id="29" name="TextBox 28">
            <a:extLst>
              <a:ext uri="{FF2B5EF4-FFF2-40B4-BE49-F238E27FC236}">
                <a16:creationId xmlns:a16="http://schemas.microsoft.com/office/drawing/2014/main" id="{5DC76D51-2357-4A8D-A58D-D30E838BA220}"/>
              </a:ext>
            </a:extLst>
          </p:cNvPr>
          <p:cNvSpPr txBox="1"/>
          <p:nvPr/>
        </p:nvSpPr>
        <p:spPr>
          <a:xfrm>
            <a:off x="33284160" y="29146502"/>
            <a:ext cx="9144000" cy="746346"/>
          </a:xfrm>
          <a:prstGeom prst="rect">
            <a:avLst/>
          </a:prstGeom>
          <a:noFill/>
        </p:spPr>
        <p:txBody>
          <a:bodyPr wrap="none" lIns="68568" tIns="34284" rIns="68568" bIns="34284" rtlCol="0">
            <a:noAutofit/>
          </a:bodyPr>
          <a:lstStyle/>
          <a:p>
            <a:pPr algn="ctr"/>
            <a:r>
              <a:rPr lang="en-US" sz="4400" b="1" dirty="0"/>
              <a:t>Acknowledgements</a:t>
            </a:r>
          </a:p>
        </p:txBody>
      </p:sp>
      <p:sp>
        <p:nvSpPr>
          <p:cNvPr id="30" name="Text Box 193">
            <a:extLst>
              <a:ext uri="{FF2B5EF4-FFF2-40B4-BE49-F238E27FC236}">
                <a16:creationId xmlns:a16="http://schemas.microsoft.com/office/drawing/2014/main" id="{EC6C7969-6EEE-4686-89AD-3DEEDA629E1D}"/>
              </a:ext>
            </a:extLst>
          </p:cNvPr>
          <p:cNvSpPr txBox="1">
            <a:spLocks noChangeArrowheads="1"/>
          </p:cNvSpPr>
          <p:nvPr/>
        </p:nvSpPr>
        <p:spPr bwMode="auto">
          <a:xfrm>
            <a:off x="33467040" y="24323040"/>
            <a:ext cx="9144000" cy="3231607"/>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Future Directions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is Calibri 32pt and is easily read up to 5 feet away on a 36x48 poster.</a:t>
            </a:r>
          </a:p>
        </p:txBody>
      </p:sp>
      <p:sp>
        <p:nvSpPr>
          <p:cNvPr id="31" name="Rectangle 30">
            <a:extLst>
              <a:ext uri="{FF2B5EF4-FFF2-40B4-BE49-F238E27FC236}">
                <a16:creationId xmlns:a16="http://schemas.microsoft.com/office/drawing/2014/main" id="{B66D8876-3CCA-463E-9C8B-8D0C64373C72}"/>
              </a:ext>
            </a:extLst>
          </p:cNvPr>
          <p:cNvSpPr/>
          <p:nvPr/>
        </p:nvSpPr>
        <p:spPr>
          <a:xfrm>
            <a:off x="33467040" y="23637240"/>
            <a:ext cx="914400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Future Directions</a:t>
            </a:r>
          </a:p>
        </p:txBody>
      </p:sp>
      <p:sp>
        <p:nvSpPr>
          <p:cNvPr id="32" name="Text Box 192">
            <a:extLst>
              <a:ext uri="{FF2B5EF4-FFF2-40B4-BE49-F238E27FC236}">
                <a16:creationId xmlns:a16="http://schemas.microsoft.com/office/drawing/2014/main" id="{49DFBE9B-7AD6-4491-9030-9301BA8A8CAF}"/>
              </a:ext>
            </a:extLst>
          </p:cNvPr>
          <p:cNvSpPr txBox="1">
            <a:spLocks noChangeArrowheads="1"/>
          </p:cNvSpPr>
          <p:nvPr/>
        </p:nvSpPr>
        <p:spPr bwMode="auto">
          <a:xfrm>
            <a:off x="22661880" y="5486400"/>
            <a:ext cx="9662160" cy="7171147"/>
          </a:xfrm>
          <a:prstGeom prst="rect">
            <a:avLst/>
          </a:prstGeom>
          <a:solidFill>
            <a:schemeClr val="bg1"/>
          </a:solidFill>
          <a:ln w="12700">
            <a:solidFill>
              <a:schemeClr val="accent1">
                <a:lumMod val="75000"/>
              </a:schemeClr>
            </a:solidFill>
          </a:ln>
          <a:effectLst/>
        </p:spPr>
        <p:txBody>
          <a:bodyPr lIns="137137" tIns="137137" rIns="137137" bIns="13713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Methods and Materials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Remember, the section headers you see here are just examples that we often see on posters. Feel free to change them, move them around, resize them, whatever suits your needs.</a:t>
            </a:r>
          </a:p>
          <a:p>
            <a:pPr eaLnBrk="1" hangingPunct="1"/>
            <a:endParaRPr lang="en-US" sz="3200" dirty="0">
              <a:latin typeface="Calibri" pitchFamily="34" charset="0"/>
            </a:endParaRPr>
          </a:p>
        </p:txBody>
      </p:sp>
      <p:sp>
        <p:nvSpPr>
          <p:cNvPr id="33" name="Text Box 194">
            <a:extLst>
              <a:ext uri="{FF2B5EF4-FFF2-40B4-BE49-F238E27FC236}">
                <a16:creationId xmlns:a16="http://schemas.microsoft.com/office/drawing/2014/main" id="{C6C505D2-60FC-412C-8A4D-5CA63D415236}"/>
              </a:ext>
            </a:extLst>
          </p:cNvPr>
          <p:cNvSpPr txBox="1">
            <a:spLocks noChangeArrowheads="1"/>
          </p:cNvSpPr>
          <p:nvPr/>
        </p:nvSpPr>
        <p:spPr bwMode="auto">
          <a:xfrm>
            <a:off x="22311360" y="14325600"/>
            <a:ext cx="9921240" cy="7315200"/>
          </a:xfrm>
          <a:prstGeom prst="rect">
            <a:avLst/>
          </a:prstGeom>
          <a:solidFill>
            <a:schemeClr val="bg1"/>
          </a:solidFill>
          <a:ln w="12700">
            <a:solidFill>
              <a:schemeClr val="accent1">
                <a:lumMod val="75000"/>
              </a:schemeClr>
            </a:solidFill>
          </a:ln>
          <a:effectLst/>
        </p:spPr>
        <p:txBody>
          <a:bodyPr lIns="137137" tIns="137137" rIns="137137" bIns="137137">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Results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p:txBody>
      </p:sp>
    </p:spTree>
    <p:extLst>
      <p:ext uri="{BB962C8B-B14F-4D97-AF65-F5344CB8AC3E}">
        <p14:creationId xmlns:p14="http://schemas.microsoft.com/office/powerpoint/2010/main" val="2535160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2837</TotalTime>
  <Words>1063</Words>
  <Application>Microsoft Office PowerPoint</Application>
  <PresentationFormat>Custom</PresentationFormat>
  <Paragraphs>93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 Tri-Fold</dc:title>
  <dc:creator>Jay Larson</dc:creator>
  <dc:description>Quality poster printing
www.genigraphics.com
1-800-790-4001</dc:description>
  <cp:lastModifiedBy>hp</cp:lastModifiedBy>
  <cp:revision>102</cp:revision>
  <cp:lastPrinted>2018-03-19T07:53:27Z</cp:lastPrinted>
  <dcterms:created xsi:type="dcterms:W3CDTF">2013-02-10T21:14:48Z</dcterms:created>
  <dcterms:modified xsi:type="dcterms:W3CDTF">2018-03-30T23:44:05Z</dcterms:modified>
</cp:coreProperties>
</file>